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712" r:id="rId2"/>
    <p:sldMasterId id="2147483724" r:id="rId3"/>
    <p:sldMasterId id="2147483736" r:id="rId4"/>
    <p:sldMasterId id="2147483748" r:id="rId5"/>
    <p:sldMasterId id="2147483760" r:id="rId6"/>
    <p:sldMasterId id="2147483772" r:id="rId7"/>
    <p:sldMasterId id="2147483784" r:id="rId8"/>
    <p:sldMasterId id="2147483796" r:id="rId9"/>
    <p:sldMasterId id="2147483808" r:id="rId10"/>
    <p:sldMasterId id="2147483820" r:id="rId11"/>
    <p:sldMasterId id="2147483860" r:id="rId12"/>
  </p:sldMasterIdLst>
  <p:notesMasterIdLst>
    <p:notesMasterId r:id="rId31"/>
  </p:notesMasterIdLst>
  <p:handoutMasterIdLst>
    <p:handoutMasterId r:id="rId32"/>
  </p:handoutMasterIdLst>
  <p:sldIdLst>
    <p:sldId id="256" r:id="rId13"/>
    <p:sldId id="333" r:id="rId14"/>
    <p:sldId id="332" r:id="rId15"/>
    <p:sldId id="318" r:id="rId16"/>
    <p:sldId id="330" r:id="rId17"/>
    <p:sldId id="331" r:id="rId18"/>
    <p:sldId id="311" r:id="rId19"/>
    <p:sldId id="279" r:id="rId20"/>
    <p:sldId id="257" r:id="rId21"/>
    <p:sldId id="324" r:id="rId22"/>
    <p:sldId id="316" r:id="rId23"/>
    <p:sldId id="313" r:id="rId24"/>
    <p:sldId id="328" r:id="rId25"/>
    <p:sldId id="320" r:id="rId26"/>
    <p:sldId id="280" r:id="rId27"/>
    <p:sldId id="259" r:id="rId28"/>
    <p:sldId id="326" r:id="rId29"/>
    <p:sldId id="292" r:id="rId30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69FF"/>
    <a:srgbClr val="F1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395" autoAdjust="0"/>
  </p:normalViewPr>
  <p:slideViewPr>
    <p:cSldViewPr snapToGrid="0">
      <p:cViewPr varScale="1">
        <p:scale>
          <a:sx n="111" d="100"/>
          <a:sy n="111" d="100"/>
        </p:scale>
        <p:origin x="115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29.emf"/><Relationship Id="rId7" Type="http://schemas.openxmlformats.org/officeDocument/2006/relationships/image" Target="../media/image33.wmf"/><Relationship Id="rId2" Type="http://schemas.openxmlformats.org/officeDocument/2006/relationships/image" Target="../media/image28.emf"/><Relationship Id="rId1" Type="http://schemas.openxmlformats.org/officeDocument/2006/relationships/image" Target="../media/image27.emf"/><Relationship Id="rId6" Type="http://schemas.openxmlformats.org/officeDocument/2006/relationships/image" Target="../media/image32.emf"/><Relationship Id="rId11" Type="http://schemas.openxmlformats.org/officeDocument/2006/relationships/image" Target="../media/image37.wmf"/><Relationship Id="rId5" Type="http://schemas.openxmlformats.org/officeDocument/2006/relationships/image" Target="../media/image31.emf"/><Relationship Id="rId10" Type="http://schemas.openxmlformats.org/officeDocument/2006/relationships/image" Target="../media/image36.wmf"/><Relationship Id="rId4" Type="http://schemas.openxmlformats.org/officeDocument/2006/relationships/image" Target="../media/image30.emf"/><Relationship Id="rId9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defTabSz="923925" eaLnBrk="1" hangingPunct="1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70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70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defTabSz="923925" eaLnBrk="1" hangingPunct="1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70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831263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fld id="{48F05E01-914A-418E-812D-6C6AFA0A55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15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defTabSz="923925" eaLnBrk="1" hangingPunct="1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6488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16425"/>
            <a:ext cx="548640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defTabSz="923925" eaLnBrk="1" hangingPunct="1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31263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fld id="{68131A24-38D8-4CC5-9E6E-A126B09286E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103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F8AB35-CBED-4C25-8C2C-1F82BC0B8696}" type="slidenum">
              <a:rPr lang="en-US"/>
              <a:pPr/>
              <a:t>1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cover this in manifold hydraulics if we have time. Which resistance is good</a:t>
            </a:r>
            <a:r>
              <a:rPr lang="en-US" baseline="0" dirty="0" smtClean="0"/>
              <a:t> and improves flow distribution? Which resistance makes flow distribution poor?</a:t>
            </a:r>
          </a:p>
          <a:p>
            <a:r>
              <a:rPr lang="en-US" baseline="0" dirty="0" smtClean="0"/>
              <a:t>Anything that makes differences in parallel paths is bad!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736C-C557-4F27-A92F-FA435A24331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27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velocity in inlet manifold hurts</a:t>
            </a:r>
            <a:r>
              <a:rPr lang="en-US" baseline="0" dirty="0" smtClean="0"/>
              <a:t> flow distribution because of pressure recovery (increase in Piezometric head toward the downstream end of the manifold)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Must increase the head loss in parallel paths. One option is to increase the velocity of the diffuser exits.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31A24-38D8-4CC5-9E6E-A126B09286E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52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Upflow</a:t>
            </a:r>
            <a:r>
              <a:rPr lang="en-US" dirty="0" smtClean="0"/>
              <a:t> velocity required for</a:t>
            </a:r>
            <a:r>
              <a:rPr lang="en-US" baseline="0" dirty="0" smtClean="0"/>
              <a:t> a floc blanket results in significant turbidity above the flow blanket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31A24-38D8-4CC5-9E6E-A126B09286E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pressure drop times the filter area is equal to the buoyant weight of the sand grains.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Flocculator</a:t>
            </a:r>
            <a:r>
              <a:rPr lang="en-US" baseline="0" dirty="0" smtClean="0"/>
              <a:t> might drop some flocs. Can clean the flocculator </a:t>
            </a:r>
            <a:r>
              <a:rPr lang="en-US" baseline="0" dirty="0" smtClean="0"/>
              <a:t>later.</a:t>
            </a:r>
          </a:p>
          <a:p>
            <a:r>
              <a:rPr lang="en-US" baseline="0" dirty="0" smtClean="0"/>
              <a:t>Floc model predicts the flocculator would perform worse</a:t>
            </a:r>
            <a:endParaRPr lang="en-US" baseline="0" dirty="0" smtClean="0"/>
          </a:p>
          <a:p>
            <a:r>
              <a:rPr lang="en-US" baseline="0" dirty="0" smtClean="0"/>
              <a:t>Inlet channel might drop some flocs. Not a problem.</a:t>
            </a:r>
            <a:endParaRPr lang="en-US" dirty="0" smtClean="0"/>
          </a:p>
          <a:p>
            <a:r>
              <a:rPr lang="en-US" dirty="0" smtClean="0"/>
              <a:t>Floc blanket might collapse. Consider taking some </a:t>
            </a:r>
            <a:r>
              <a:rPr lang="en-US" dirty="0" err="1" smtClean="0"/>
              <a:t>sed</a:t>
            </a:r>
            <a:r>
              <a:rPr lang="en-US" dirty="0" smtClean="0"/>
              <a:t> tanks off line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Filters</a:t>
            </a:r>
            <a:r>
              <a:rPr lang="en-US" baseline="0" dirty="0" smtClean="0"/>
              <a:t> will be fine as long as you can divert all of the flow to one filter to backwash it.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31A24-38D8-4CC5-9E6E-A126B09286E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17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Exercise: Tell the story of the journey of</a:t>
            </a:r>
            <a:r>
              <a:rPr lang="en-US" baseline="0" dirty="0" smtClean="0"/>
              <a:t> a large floc, a small floc, a rouge loner clay particle, and of a water molecule as each travels through this sedimentation tank</a:t>
            </a:r>
            <a:r>
              <a:rPr lang="en-US" baseline="0" dirty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736C-C557-4F27-A92F-FA435A243315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the operator drain sludge from the floc hopper (which valve)?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31A24-38D8-4CC5-9E6E-A126B09286E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27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the PVC pipes that create</a:t>
            </a:r>
            <a:r>
              <a:rPr lang="en-US" baseline="0" dirty="0" smtClean="0"/>
              <a:t> the floc baffle modules extend all the way to the end wall at the downstream end of the floc tank?</a:t>
            </a:r>
          </a:p>
          <a:p>
            <a:r>
              <a:rPr lang="en-US" baseline="0" dirty="0" smtClean="0"/>
              <a:t>Why is the </a:t>
            </a:r>
            <a:r>
              <a:rPr lang="en-US" baseline="0" dirty="0" err="1" smtClean="0"/>
              <a:t>sed</a:t>
            </a:r>
            <a:r>
              <a:rPr lang="en-US" baseline="0" dirty="0" smtClean="0"/>
              <a:t> tank inlet channel sloped uphill?</a:t>
            </a:r>
          </a:p>
          <a:p>
            <a:r>
              <a:rPr lang="en-US" baseline="0" dirty="0" smtClean="0"/>
              <a:t>What controls the water level in the sedimentation tank?</a:t>
            </a:r>
          </a:p>
          <a:p>
            <a:r>
              <a:rPr lang="en-US" baseline="0" dirty="0" smtClean="0"/>
              <a:t>What is the water level in the flocculator under the condition of zero flow?</a:t>
            </a:r>
          </a:p>
          <a:p>
            <a:r>
              <a:rPr lang="en-US" baseline="0" dirty="0" smtClean="0"/>
              <a:t>What is in the floc hopper before it begins to fill with flocs?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31A24-38D8-4CC5-9E6E-A126B09286E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98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E499D3B-F392-4872-A3D5-D521E1EEF78F}" type="slidenum">
              <a:rPr lang="en-US">
                <a:latin typeface="Arial" pitchFamily="34" charset="0"/>
              </a:rPr>
              <a:pPr/>
              <a:t>7</a:t>
            </a:fld>
            <a:endParaRPr lang="en-US">
              <a:latin typeface="Arial" pitchFamily="34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HN" dirty="0" err="1" smtClean="0"/>
              <a:t>Why</a:t>
            </a:r>
            <a:r>
              <a:rPr lang="es-HN" dirty="0" smtClean="0"/>
              <a:t> </a:t>
            </a:r>
            <a:r>
              <a:rPr lang="es-HN" dirty="0" err="1" smtClean="0"/>
              <a:t>does</a:t>
            </a:r>
            <a:r>
              <a:rPr lang="es-HN" dirty="0" smtClean="0"/>
              <a:t> </a:t>
            </a:r>
            <a:r>
              <a:rPr lang="es-HN" dirty="0" err="1" smtClean="0"/>
              <a:t>the</a:t>
            </a:r>
            <a:r>
              <a:rPr lang="es-HN" dirty="0" smtClean="0"/>
              <a:t> </a:t>
            </a:r>
            <a:r>
              <a:rPr lang="es-HN" dirty="0" err="1" smtClean="0"/>
              <a:t>plug</a:t>
            </a:r>
            <a:r>
              <a:rPr lang="es-HN" baseline="0" dirty="0" smtClean="0"/>
              <a:t> </a:t>
            </a:r>
            <a:r>
              <a:rPr lang="es-HN" baseline="0" dirty="0" err="1" smtClean="0"/>
              <a:t>have</a:t>
            </a:r>
            <a:r>
              <a:rPr lang="es-HN" baseline="0" dirty="0" smtClean="0"/>
              <a:t> a vertical </a:t>
            </a:r>
            <a:r>
              <a:rPr lang="es-HN" baseline="0" dirty="0" err="1" smtClean="0"/>
              <a:t>tube</a:t>
            </a:r>
            <a:r>
              <a:rPr lang="es-HN" baseline="0" dirty="0" smtClean="0"/>
              <a:t>? </a:t>
            </a:r>
            <a:r>
              <a:rPr lang="es-HN" baseline="0" dirty="0" err="1" smtClean="0"/>
              <a:t>Serves</a:t>
            </a:r>
            <a:r>
              <a:rPr lang="es-HN" baseline="0" dirty="0" smtClean="0"/>
              <a:t> as a </a:t>
            </a:r>
            <a:r>
              <a:rPr lang="es-HN" baseline="0" dirty="0" err="1" smtClean="0"/>
              <a:t>handle</a:t>
            </a:r>
            <a:r>
              <a:rPr lang="es-HN" baseline="0" dirty="0" smtClean="0"/>
              <a:t> and </a:t>
            </a:r>
            <a:r>
              <a:rPr lang="es-HN" baseline="0" dirty="0" err="1" smtClean="0"/>
              <a:t>an</a:t>
            </a:r>
            <a:r>
              <a:rPr lang="es-HN" baseline="0" dirty="0" smtClean="0"/>
              <a:t> air </a:t>
            </a:r>
            <a:r>
              <a:rPr lang="es-HN" baseline="0" dirty="0" err="1" smtClean="0"/>
              <a:t>vent</a:t>
            </a:r>
            <a:r>
              <a:rPr lang="es-HN" baseline="0" dirty="0" smtClean="0"/>
              <a:t>.</a:t>
            </a:r>
            <a:endParaRPr lang="es-HN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 capture velocity is best to</a:t>
            </a:r>
            <a:r>
              <a:rPr lang="en-US" baseline="0" dirty="0" smtClean="0"/>
              <a:t> capture smaller particles</a:t>
            </a:r>
          </a:p>
          <a:p>
            <a:r>
              <a:rPr lang="en-US" baseline="0" dirty="0" smtClean="0"/>
              <a:t>Decreasing spacing would decrease capture velocity and increase cost (more plastic)</a:t>
            </a:r>
          </a:p>
          <a:p>
            <a:r>
              <a:rPr lang="en-US" baseline="0" dirty="0" smtClean="0"/>
              <a:t>no. The plate settlers are needed to return small particles to the floc blanket. All flocs with terminal velocities lower than </a:t>
            </a:r>
            <a:r>
              <a:rPr lang="en-US" baseline="0" dirty="0" err="1" smtClean="0"/>
              <a:t>Vup</a:t>
            </a:r>
            <a:r>
              <a:rPr lang="en-US" baseline="0" dirty="0" smtClean="0"/>
              <a:t> would be carried into the effluent!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31A24-38D8-4CC5-9E6E-A126B09286E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75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CE47D1-2C68-4013-874A-4727CEB0C1CC}" type="slidenum">
              <a:rPr lang="en-US"/>
              <a:pPr/>
              <a:t>10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 and f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0057-7DF0-4112-A322-210256E8D5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02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up</a:t>
            </a:r>
            <a:r>
              <a:rPr lang="en-US" baseline="0" dirty="0" smtClean="0"/>
              <a:t> all the pieces, jet reverser, angled sides, perhaps depth of floc blanket, clear space between floc blanket and plate settlers, plate settlers, effluent manifold.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made the </a:t>
            </a:r>
            <a:r>
              <a:rPr lang="en-US" baseline="0" dirty="0" err="1" smtClean="0"/>
              <a:t>sed</a:t>
            </a:r>
            <a:r>
              <a:rPr lang="en-US" baseline="0" dirty="0" smtClean="0"/>
              <a:t> tank wider the sloped section has to get deeper.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Head loss</a:t>
            </a:r>
            <a:r>
              <a:rPr lang="en-US" baseline="0" dirty="0" smtClean="0"/>
              <a:t> (primarily in the effluent manifold orifices) forces the water to flow to distribute equally between the parallel paths.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 smtClean="0"/>
              <a:t>piezometric</a:t>
            </a:r>
            <a:r>
              <a:rPr lang="en-US" baseline="0" dirty="0" smtClean="0"/>
              <a:t> head required to drive the water through the p</a:t>
            </a:r>
            <a:r>
              <a:rPr lang="en-US" dirty="0" smtClean="0"/>
              <a:t>arallel paths than there is difference in piezometric head between the paths.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31A24-38D8-4CC5-9E6E-A126B09286E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3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jpeg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.jpeg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jpe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jpe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jpe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jpe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jpeg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.jpeg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A6548E-EFB0-42FC-873A-AC791A8934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253CF1-E184-4C42-BF06-4252E09B86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7A795-0F78-44F3-A0FC-134940021AE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426DE9-936A-4892-B48E-BC5981E69B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492B4-78F1-42E2-AFF8-75AECCA8D8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9674A-2335-4D63-923F-889337434E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AA8437-DF20-408E-9EC8-9AD0F8340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97E3B-4BD4-4D27-AA52-CBAF8D6425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4635F-EEFC-45D6-A1A7-222B36D010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CECB2E-A233-43CF-B1E2-6433B9CB7F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40AA61-0401-4317-8389-7DD83DFA73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0A5AD3-08CC-4598-BE40-CD82AC3891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92369" y="2387600"/>
            <a:ext cx="3962400" cy="3309815"/>
          </a:xfrm>
        </p:spPr>
        <p:txBody>
          <a:bodyPr/>
          <a:lstStyle>
            <a:lvl1pPr marL="0" indent="0" algn="l">
              <a:buFont typeface="Wingdings" pitchFamily="2" charset="2"/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94585"/>
            <a:ext cx="2133600" cy="22689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Monroe Weber-Shirk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92369" y="2387600"/>
            <a:ext cx="3962400" cy="3309815"/>
          </a:xfrm>
        </p:spPr>
        <p:txBody>
          <a:bodyPr/>
          <a:lstStyle>
            <a:lvl1pPr marL="0" indent="0" algn="l">
              <a:buFont typeface="Wingdings" pitchFamily="2" charset="2"/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94585"/>
            <a:ext cx="2133600" cy="22689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8B9773DC-30E4-4D7B-BE39-DC7A60F52E3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229C3-0E40-4875-A9B1-F625C8A010F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Action Button: Home 6">
            <a:hlinkClick r:id="rId2" action="ppaction://hlinksldjump" highlightClick="1"/>
          </p:cNvPr>
          <p:cNvSpPr/>
          <p:nvPr userDrawn="1"/>
        </p:nvSpPr>
        <p:spPr bwMode="auto">
          <a:xfrm>
            <a:off x="0" y="0"/>
            <a:ext cx="202019" cy="287079"/>
          </a:xfrm>
          <a:prstGeom prst="actionButtonHome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8E6053-4874-4BBB-9D80-74C558C9E45B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AABE8-AEF9-4391-A01F-892C0647BA3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Action Button: Home 7">
            <a:hlinkClick r:id="rId2" action="ppaction://hlinksldjump" highlightClick="1"/>
          </p:cNvPr>
          <p:cNvSpPr/>
          <p:nvPr userDrawn="1"/>
        </p:nvSpPr>
        <p:spPr bwMode="auto">
          <a:xfrm>
            <a:off x="0" y="0"/>
            <a:ext cx="202019" cy="287079"/>
          </a:xfrm>
          <a:prstGeom prst="actionButtonHome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EC1A97-027D-45FE-BB39-88B0AE9074F7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Action Button: Home 9">
            <a:hlinkClick r:id="rId2" action="ppaction://hlinksldjump" highlightClick="1"/>
          </p:cNvPr>
          <p:cNvSpPr/>
          <p:nvPr userDrawn="1"/>
        </p:nvSpPr>
        <p:spPr bwMode="auto">
          <a:xfrm>
            <a:off x="0" y="0"/>
            <a:ext cx="202019" cy="287079"/>
          </a:xfrm>
          <a:prstGeom prst="actionButtonHome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B730FA-ABC7-4FED-9881-24AA3891AF8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Action Button: Home 5">
            <a:hlinkClick r:id="rId2" action="ppaction://hlinksldjump" highlightClick="1"/>
          </p:cNvPr>
          <p:cNvSpPr/>
          <p:nvPr userDrawn="1"/>
        </p:nvSpPr>
        <p:spPr bwMode="auto">
          <a:xfrm>
            <a:off x="0" y="0"/>
            <a:ext cx="202019" cy="287079"/>
          </a:xfrm>
          <a:prstGeom prst="actionButtonHome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852BCA-5247-492F-B773-1A25DC30035F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7855" y="6301991"/>
            <a:ext cx="2286000" cy="533400"/>
          </a:xfrm>
        </p:spPr>
        <p:txBody>
          <a:bodyPr/>
          <a:lstStyle>
            <a:lvl1pPr>
              <a:defRPr sz="105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52400"/>
            <a:ext cx="8001000" cy="1143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Real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881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79BC0-511B-4CFC-9826-67DEDC2355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78881C-DF4E-42B1-8F79-BE94BBDBE0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E702A8-1066-4838-80BE-2730EB4320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F264D9-4964-426E-9878-7879DDECF5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D3787F-6F85-40D3-ADBA-556FACFB0E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63D85D-F9A0-4F0D-8D42-A96CBF0C08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4DA6F5-7930-453F-A98A-21404257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79BC0-511B-4CFC-9826-67DEDC23556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98900E-90ED-4055-96D0-B350CC15C9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A6548E-EFB0-42FC-873A-AC791A8934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40AA61-0401-4317-8389-7DD83DFA73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253CF1-E184-4C42-BF06-4252E09B86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7A795-0F78-44F3-A0FC-134940021AE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426DE9-936A-4892-B48E-BC5981E69B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492B4-78F1-42E2-AFF8-75AECCA8D8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9674A-2335-4D63-923F-889337434E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AA8437-DF20-408E-9EC8-9AD0F8340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D3787F-6F85-40D3-ADBA-556FACFB0E9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97E3B-4BD4-4D27-AA52-CBAF8D6425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4635F-EEFC-45D6-A1A7-222B36D010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CECB2E-A233-43CF-B1E2-6433B9CB7F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0A5AD3-08CC-4598-BE40-CD82AC3891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253CF1-E184-4C42-BF06-4252E09B86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7A795-0F78-44F3-A0FC-134940021AE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426DE9-936A-4892-B48E-BC5981E69B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492B4-78F1-42E2-AFF8-75AECCA8D8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9674A-2335-4D63-923F-889337434E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F264D9-4964-426E-9878-7879DDECF52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AA8437-DF20-408E-9EC8-9AD0F8340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97E3B-4BD4-4D27-AA52-CBAF8D6425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4635F-EEFC-45D6-A1A7-222B36D010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CECB2E-A233-43CF-B1E2-6433B9CB7F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0A5AD3-08CC-4598-BE40-CD82AC3891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E702A8-1066-4838-80BE-2730EB4320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253CF1-E184-4C42-BF06-4252E09B86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7A795-0F78-44F3-A0FC-134940021AE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426DE9-936A-4892-B48E-BC5981E69B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78881C-DF4E-42B1-8F79-BE94BBDBE0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492B4-78F1-42E2-AFF8-75AECCA8D8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9674A-2335-4D63-923F-889337434E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AA8437-DF20-408E-9EC8-9AD0F8340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97E3B-4BD4-4D27-AA52-CBAF8D6425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4635F-EEFC-45D6-A1A7-222B36D010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CECB2E-A233-43CF-B1E2-6433B9CB7F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0A5AD3-08CC-4598-BE40-CD82AC3891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253CF1-E184-4C42-BF06-4252E09B86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7A795-0F78-44F3-A0FC-134940021AE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63D85D-F9A0-4F0D-8D42-A96CBF0C081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426DE9-936A-4892-B48E-BC5981E69B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492B4-78F1-42E2-AFF8-75AECCA8D8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9674A-2335-4D63-923F-889337434E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AA8437-DF20-408E-9EC8-9AD0F8340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97E3B-4BD4-4D27-AA52-CBAF8D6425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4635F-EEFC-45D6-A1A7-222B36D010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CECB2E-A233-43CF-B1E2-6433B9CB7F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0A5AD3-08CC-4598-BE40-CD82AC3891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4DA6F5-7930-453F-A98A-214042573E2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10/11/2017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98900E-90ED-4055-96D0-B350CC15C9D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253CF1-E184-4C42-BF06-4252E09B86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7A795-0F78-44F3-A0FC-134940021AE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426DE9-936A-4892-B48E-BC5981E69B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492B4-78F1-42E2-AFF8-75AECCA8D8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9674A-2335-4D63-923F-889337434E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AA8437-DF20-408E-9EC8-9AD0F8340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97E3B-4BD4-4D27-AA52-CBAF8D6425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4635F-EEFC-45D6-A1A7-222B36D010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CECB2E-A233-43CF-B1E2-6433B9CB7F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0A5AD3-08CC-4598-BE40-CD82AC3891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9" Type="http://schemas.openxmlformats.org/officeDocument/2006/relationships/theme" Target="../theme/theme1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5B081E52-71EA-4E57-8407-382B560E53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F5E825E6-5608-4DD7-9AF8-76D49B509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056861F-6530-4B20-97D5-EB438499E296}" type="datetimeFigureOut">
              <a:rPr lang="es-CO" smtClean="0">
                <a:solidFill>
                  <a:srgbClr val="000000"/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10/11/2017</a:t>
            </a:fld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A955BE6-8BCA-43BA-A36E-C2A9BEE99AC9}" type="slidenum">
              <a:rPr lang="es-CO" smtClean="0">
                <a:solidFill>
                  <a:srgbClr val="000000"/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alibri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5B081E52-71EA-4E57-8407-382B560E53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5B081E52-71EA-4E57-8407-382B560E53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F5E825E6-5608-4DD7-9AF8-76D49B509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F5E825E6-5608-4DD7-9AF8-76D49B509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056861F-6530-4B20-97D5-EB438499E296}" type="datetimeFigureOut">
              <a:rPr lang="es-CO" smtClean="0">
                <a:solidFill>
                  <a:srgbClr val="000000"/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10/11/2017</a:t>
            </a:fld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A955BE6-8BCA-43BA-A36E-C2A9BEE99AC9}" type="slidenum">
              <a:rPr lang="es-CO" smtClean="0">
                <a:solidFill>
                  <a:srgbClr val="000000"/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alibri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F5E825E6-5608-4DD7-9AF8-76D49B509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F5E825E6-5608-4DD7-9AF8-76D49B509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056861F-6530-4B20-97D5-EB438499E296}" type="datetimeFigureOut">
              <a:rPr lang="es-CO" smtClean="0">
                <a:solidFill>
                  <a:srgbClr val="000000"/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10/11/2017</a:t>
            </a:fld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A955BE6-8BCA-43BA-A36E-C2A9BEE99AC9}" type="slidenum">
              <a:rPr lang="es-CO" smtClean="0">
                <a:solidFill>
                  <a:srgbClr val="000000"/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alibri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F5E825E6-5608-4DD7-9AF8-76D49B509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6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12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5.emf"/><Relationship Id="rId5" Type="http://schemas.openxmlformats.org/officeDocument/2006/relationships/image" Target="../media/image12.wmf"/><Relationship Id="rId15" Type="http://schemas.openxmlformats.org/officeDocument/2006/relationships/image" Target="../media/image17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4.emf"/><Relationship Id="rId1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3.xml"/><Relationship Id="rId1" Type="http://schemas.openxmlformats.org/officeDocument/2006/relationships/tags" Target="../tags/tag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33.wmf"/><Relationship Id="rId26" Type="http://schemas.openxmlformats.org/officeDocument/2006/relationships/oleObject" Target="../embeddings/oleObject21.bin"/><Relationship Id="rId3" Type="http://schemas.openxmlformats.org/officeDocument/2006/relationships/notesSlide" Target="../notesSlides/notesSlide13.xml"/><Relationship Id="rId21" Type="http://schemas.openxmlformats.org/officeDocument/2006/relationships/oleObject" Target="../embeddings/oleObject19.bin"/><Relationship Id="rId7" Type="http://schemas.openxmlformats.org/officeDocument/2006/relationships/image" Target="../media/image28.emf"/><Relationship Id="rId12" Type="http://schemas.openxmlformats.org/officeDocument/2006/relationships/image" Target="../media/image30.emf"/><Relationship Id="rId17" Type="http://schemas.openxmlformats.org/officeDocument/2006/relationships/oleObject" Target="../embeddings/oleObject17.bin"/><Relationship Id="rId25" Type="http://schemas.openxmlformats.org/officeDocument/2006/relationships/image" Target="../media/image39.emf"/><Relationship Id="rId2" Type="http://schemas.openxmlformats.org/officeDocument/2006/relationships/slideLayout" Target="../slideLayouts/slideLayout127.xml"/><Relationship Id="rId16" Type="http://schemas.openxmlformats.org/officeDocument/2006/relationships/image" Target="../media/image32.emf"/><Relationship Id="rId20" Type="http://schemas.openxmlformats.org/officeDocument/2006/relationships/image" Target="../media/image34.w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2.bin"/><Relationship Id="rId11" Type="http://schemas.openxmlformats.org/officeDocument/2006/relationships/oleObject" Target="../embeddings/oleObject14.bin"/><Relationship Id="rId24" Type="http://schemas.openxmlformats.org/officeDocument/2006/relationships/image" Target="../media/image36.wmf"/><Relationship Id="rId5" Type="http://schemas.openxmlformats.org/officeDocument/2006/relationships/image" Target="../media/image27.emf"/><Relationship Id="rId15" Type="http://schemas.openxmlformats.org/officeDocument/2006/relationships/oleObject" Target="../embeddings/oleObject16.bin"/><Relationship Id="rId23" Type="http://schemas.openxmlformats.org/officeDocument/2006/relationships/oleObject" Target="../embeddings/oleObject20.bin"/><Relationship Id="rId10" Type="http://schemas.openxmlformats.org/officeDocument/2006/relationships/image" Target="../media/image38.jpeg"/><Relationship Id="rId19" Type="http://schemas.openxmlformats.org/officeDocument/2006/relationships/oleObject" Target="../embeddings/oleObject18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9.emf"/><Relationship Id="rId14" Type="http://schemas.openxmlformats.org/officeDocument/2006/relationships/image" Target="../media/image31.emf"/><Relationship Id="rId22" Type="http://schemas.openxmlformats.org/officeDocument/2006/relationships/image" Target="../media/image35.wmf"/><Relationship Id="rId27" Type="http://schemas.openxmlformats.org/officeDocument/2006/relationships/image" Target="../media/image3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3.xml"/><Relationship Id="rId1" Type="http://schemas.openxmlformats.org/officeDocument/2006/relationships/tags" Target="../tags/tag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2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1049" y="2444579"/>
            <a:ext cx="6957242" cy="2128838"/>
          </a:xfrm>
        </p:spPr>
        <p:txBody>
          <a:bodyPr/>
          <a:lstStyle/>
          <a:p>
            <a:r>
              <a:rPr lang="en-US" sz="2800" dirty="0" smtClean="0"/>
              <a:t>With a focus on </a:t>
            </a:r>
            <a:r>
              <a:rPr lang="en-US" sz="2800" dirty="0" smtClean="0"/>
              <a:t>Flocculation and Sedimentation </a:t>
            </a:r>
            <a:r>
              <a:rPr lang="en-US" sz="2800" dirty="0" smtClean="0"/>
              <a:t>and </a:t>
            </a:r>
            <a:r>
              <a:rPr lang="en-US" sz="2800" dirty="0" smtClean="0"/>
              <a:t>beginning </a:t>
            </a:r>
            <a:r>
              <a:rPr lang="en-US" sz="2800" dirty="0" smtClean="0"/>
              <a:t>of </a:t>
            </a:r>
            <a:r>
              <a:rPr lang="en-US" sz="2800" dirty="0" smtClean="0"/>
              <a:t>Filtration</a:t>
            </a:r>
            <a:endParaRPr lang="en-US" sz="2800" dirty="0" smtClean="0"/>
          </a:p>
          <a:p>
            <a:r>
              <a:rPr lang="en-US" sz="2800" dirty="0" smtClean="0"/>
              <a:t>12 </a:t>
            </a:r>
            <a:r>
              <a:rPr lang="en-US" sz="2800" dirty="0" smtClean="0"/>
              <a:t>points - </a:t>
            </a:r>
            <a:r>
              <a:rPr lang="en-US" sz="2800" dirty="0" smtClean="0"/>
              <a:t>3 </a:t>
            </a:r>
            <a:r>
              <a:rPr lang="en-US" sz="2800" dirty="0" smtClean="0"/>
              <a:t>multiple choice</a:t>
            </a:r>
          </a:p>
          <a:p>
            <a:r>
              <a:rPr lang="en-US" sz="2800" dirty="0" smtClean="0"/>
              <a:t>18 </a:t>
            </a:r>
            <a:r>
              <a:rPr lang="en-US" sz="2800" dirty="0" smtClean="0"/>
              <a:t>points – </a:t>
            </a:r>
            <a:r>
              <a:rPr lang="en-US" sz="2800" dirty="0" smtClean="0"/>
              <a:t>6 </a:t>
            </a:r>
            <a:r>
              <a:rPr lang="en-US" sz="2800" dirty="0" smtClean="0"/>
              <a:t>short answer</a:t>
            </a:r>
          </a:p>
          <a:p>
            <a:r>
              <a:rPr lang="en-US" sz="2800" dirty="0" smtClean="0"/>
              <a:t>70 </a:t>
            </a:r>
            <a:r>
              <a:rPr lang="en-US" sz="2800" dirty="0" smtClean="0"/>
              <a:t>points – design challenges</a:t>
            </a:r>
            <a:endParaRPr lang="en-US" sz="2800" dirty="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627605" y="270376"/>
            <a:ext cx="7772400" cy="1764369"/>
          </a:xfrm>
        </p:spPr>
        <p:txBody>
          <a:bodyPr/>
          <a:lstStyle/>
          <a:p>
            <a:r>
              <a:rPr lang="en-US" sz="4000" dirty="0" smtClean="0"/>
              <a:t>Prelim 2 Review</a:t>
            </a:r>
            <a:br>
              <a:rPr lang="en-US" sz="4000" dirty="0" smtClean="0"/>
            </a:br>
            <a:r>
              <a:rPr lang="en-US" sz="4000" dirty="0" smtClean="0"/>
              <a:t>M-F of next week</a:t>
            </a:r>
            <a:endParaRPr lang="en-US" sz="4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Performance ratio (conventional to plate/tube settlers)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idx="1"/>
          </p:nvPr>
        </p:nvSpPr>
        <p:spPr>
          <a:xfrm>
            <a:off x="385681" y="1560513"/>
            <a:ext cx="5029200" cy="4114800"/>
          </a:xfrm>
        </p:spPr>
        <p:txBody>
          <a:bodyPr/>
          <a:lstStyle/>
          <a:p>
            <a:r>
              <a:rPr lang="en-US" sz="2800" dirty="0"/>
              <a:t>Compare the area on which a particle can be removed</a:t>
            </a:r>
          </a:p>
          <a:p>
            <a:r>
              <a:rPr lang="en-US" sz="2800" dirty="0"/>
              <a:t>Use a single </a:t>
            </a:r>
            <a:r>
              <a:rPr lang="en-US" sz="2800" dirty="0" smtClean="0"/>
              <a:t>plate settler to </a:t>
            </a:r>
            <a:r>
              <a:rPr lang="en-US" sz="2800" dirty="0"/>
              <a:t>simplify the comparison</a:t>
            </a:r>
          </a:p>
          <a:p>
            <a:endParaRPr lang="en-US" sz="2800" dirty="0"/>
          </a:p>
        </p:txBody>
      </p:sp>
      <p:grpSp>
        <p:nvGrpSpPr>
          <p:cNvPr id="197636" name="Group 4"/>
          <p:cNvGrpSpPr>
            <a:grpSpLocks/>
          </p:cNvGrpSpPr>
          <p:nvPr/>
        </p:nvGrpSpPr>
        <p:grpSpPr bwMode="auto">
          <a:xfrm>
            <a:off x="6726238" y="1776413"/>
            <a:ext cx="1138237" cy="4419600"/>
            <a:chOff x="768" y="1248"/>
            <a:chExt cx="717" cy="2784"/>
          </a:xfrm>
        </p:grpSpPr>
        <p:sp>
          <p:nvSpPr>
            <p:cNvPr id="197637" name="Line 5"/>
            <p:cNvSpPr>
              <a:spLocks noChangeShapeType="1"/>
            </p:cNvSpPr>
            <p:nvPr/>
          </p:nvSpPr>
          <p:spPr bwMode="auto">
            <a:xfrm rot="1800000" flipV="1">
              <a:off x="937" y="1332"/>
              <a:ext cx="0" cy="27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7638" name="Line 6"/>
            <p:cNvSpPr>
              <a:spLocks noChangeShapeType="1"/>
            </p:cNvSpPr>
            <p:nvPr/>
          </p:nvSpPr>
          <p:spPr bwMode="auto">
            <a:xfrm rot="1800000" flipV="1">
              <a:off x="1401" y="1332"/>
              <a:ext cx="0" cy="27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7639" name="Text Box 7"/>
            <p:cNvSpPr txBox="1">
              <a:spLocks noChangeArrowheads="1"/>
            </p:cNvSpPr>
            <p:nvPr/>
          </p:nvSpPr>
          <p:spPr bwMode="auto">
            <a:xfrm>
              <a:off x="928" y="3559"/>
              <a:ext cx="257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Symbol" pitchFamily="18" charset="2"/>
                </a:rPr>
                <a:t>a</a:t>
              </a:r>
            </a:p>
          </p:txBody>
        </p:sp>
        <p:sp>
          <p:nvSpPr>
            <p:cNvPr id="197640" name="Line 8"/>
            <p:cNvSpPr>
              <a:spLocks noChangeShapeType="1"/>
            </p:cNvSpPr>
            <p:nvPr/>
          </p:nvSpPr>
          <p:spPr bwMode="auto">
            <a:xfrm>
              <a:off x="768" y="3863"/>
              <a:ext cx="4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7641" name="Line 9"/>
            <p:cNvSpPr>
              <a:spLocks noChangeShapeType="1"/>
            </p:cNvSpPr>
            <p:nvPr/>
          </p:nvSpPr>
          <p:spPr bwMode="auto">
            <a:xfrm>
              <a:off x="1148" y="2303"/>
              <a:ext cx="337" cy="2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7642" name="Text Box 10"/>
            <p:cNvSpPr txBox="1">
              <a:spLocks noChangeArrowheads="1"/>
            </p:cNvSpPr>
            <p:nvPr/>
          </p:nvSpPr>
          <p:spPr bwMode="auto">
            <a:xfrm>
              <a:off x="1200" y="2256"/>
              <a:ext cx="243" cy="33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197643" name="Line 11"/>
            <p:cNvSpPr>
              <a:spLocks noChangeShapeType="1"/>
            </p:cNvSpPr>
            <p:nvPr/>
          </p:nvSpPr>
          <p:spPr bwMode="auto">
            <a:xfrm rot="1800000" flipH="1">
              <a:off x="768" y="1248"/>
              <a:ext cx="0" cy="26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7644" name="Text Box 12"/>
            <p:cNvSpPr txBox="1">
              <a:spLocks noChangeArrowheads="1"/>
            </p:cNvSpPr>
            <p:nvPr/>
          </p:nvSpPr>
          <p:spPr bwMode="auto">
            <a:xfrm>
              <a:off x="810" y="2134"/>
              <a:ext cx="253" cy="32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L</a:t>
              </a:r>
            </a:p>
          </p:txBody>
        </p:sp>
      </p:grpSp>
      <p:sp>
        <p:nvSpPr>
          <p:cNvPr id="197645" name="Line 13"/>
          <p:cNvSpPr>
            <a:spLocks noChangeShapeType="1"/>
          </p:cNvSpPr>
          <p:nvPr/>
        </p:nvSpPr>
        <p:spPr bwMode="auto">
          <a:xfrm flipV="1">
            <a:off x="5919788" y="1868488"/>
            <a:ext cx="0" cy="401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97646" name="Object 14"/>
          <p:cNvGraphicFramePr>
            <a:graphicFrameLocks noChangeAspect="1"/>
          </p:cNvGraphicFramePr>
          <p:nvPr/>
        </p:nvGraphicFramePr>
        <p:xfrm>
          <a:off x="6440488" y="1873250"/>
          <a:ext cx="914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64" name="Equation" r:id="rId4" imgW="914400" imgH="279360" progId="Equation.DSMT4">
                  <p:embed/>
                </p:oleObj>
              </mc:Choice>
              <mc:Fallback>
                <p:oleObj name="Equation" r:id="rId4" imgW="9144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0488" y="1873250"/>
                        <a:ext cx="914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47" name="Line 15"/>
          <p:cNvSpPr>
            <a:spLocks noChangeShapeType="1"/>
          </p:cNvSpPr>
          <p:nvPr/>
        </p:nvSpPr>
        <p:spPr bwMode="auto">
          <a:xfrm flipH="1">
            <a:off x="5919788" y="2216150"/>
            <a:ext cx="20859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9764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285262"/>
              </p:ext>
            </p:extLst>
          </p:nvPr>
        </p:nvGraphicFramePr>
        <p:xfrm>
          <a:off x="8061326" y="1526180"/>
          <a:ext cx="660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65" name="Equation" r:id="rId6" imgW="660240" imgH="723600" progId="Equation.DSMT4">
                  <p:embed/>
                </p:oleObj>
              </mc:Choice>
              <mc:Fallback>
                <p:oleObj name="Equation" r:id="rId6" imgW="660240" imgH="723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1326" y="1526180"/>
                        <a:ext cx="6604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49" name="Line 17"/>
          <p:cNvSpPr>
            <a:spLocks noChangeShapeType="1"/>
          </p:cNvSpPr>
          <p:nvPr/>
        </p:nvSpPr>
        <p:spPr bwMode="auto">
          <a:xfrm flipV="1">
            <a:off x="8005763" y="1817688"/>
            <a:ext cx="0" cy="334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7650" name="Line 18"/>
          <p:cNvSpPr>
            <a:spLocks noChangeShapeType="1"/>
          </p:cNvSpPr>
          <p:nvPr/>
        </p:nvSpPr>
        <p:spPr bwMode="auto">
          <a:xfrm flipV="1">
            <a:off x="8828088" y="1790700"/>
            <a:ext cx="0" cy="334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7655" name="Text Box 23"/>
          <p:cNvSpPr txBox="1">
            <a:spLocks noChangeArrowheads="1"/>
          </p:cNvSpPr>
          <p:nvPr/>
        </p:nvSpPr>
        <p:spPr bwMode="auto">
          <a:xfrm>
            <a:off x="351948" y="5524499"/>
            <a:ext cx="3910013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 smtClean="0"/>
              <a:t>Conventional capture </a:t>
            </a:r>
            <a:r>
              <a:rPr lang="en-US" dirty="0"/>
              <a:t>area</a:t>
            </a:r>
          </a:p>
        </p:txBody>
      </p:sp>
      <p:graphicFrame>
        <p:nvGraphicFramePr>
          <p:cNvPr id="19765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841176"/>
              </p:ext>
            </p:extLst>
          </p:nvPr>
        </p:nvGraphicFramePr>
        <p:xfrm>
          <a:off x="993298" y="5983287"/>
          <a:ext cx="24130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66" name="Equation" r:id="rId8" imgW="2412720" imgH="723600" progId="Equation.DSMT4">
                  <p:embed/>
                </p:oleObj>
              </mc:Choice>
              <mc:Fallback>
                <p:oleObj name="Equation" r:id="rId8" imgW="2412720" imgH="723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298" y="5983287"/>
                        <a:ext cx="24130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57" name="Text Box 25"/>
          <p:cNvSpPr txBox="1">
            <a:spLocks noChangeArrowheads="1"/>
          </p:cNvSpPr>
          <p:nvPr/>
        </p:nvSpPr>
        <p:spPr bwMode="auto">
          <a:xfrm>
            <a:off x="735012" y="3641725"/>
            <a:ext cx="344838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Plate/tube </a:t>
            </a:r>
            <a:r>
              <a:rPr lang="en-US" dirty="0" smtClean="0"/>
              <a:t>capture area</a:t>
            </a:r>
            <a:endParaRPr lang="en-US" dirty="0"/>
          </a:p>
        </p:txBody>
      </p:sp>
      <p:graphicFrame>
        <p:nvGraphicFramePr>
          <p:cNvPr id="19765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980826"/>
              </p:ext>
            </p:extLst>
          </p:nvPr>
        </p:nvGraphicFramePr>
        <p:xfrm>
          <a:off x="1003300" y="4178300"/>
          <a:ext cx="3213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67" name="Equation" r:id="rId10" imgW="3213000" imgH="723600" progId="Equation.DSMT4">
                  <p:embed/>
                </p:oleObj>
              </mc:Choice>
              <mc:Fallback>
                <p:oleObj name="Equation" r:id="rId10" imgW="3213000" imgH="723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4178300"/>
                        <a:ext cx="32131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59" name="Object 27"/>
          <p:cNvGraphicFramePr>
            <a:graphicFrameLocks noChangeAspect="1"/>
          </p:cNvGraphicFramePr>
          <p:nvPr/>
        </p:nvGraphicFramePr>
        <p:xfrm>
          <a:off x="2644775" y="7075488"/>
          <a:ext cx="27051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68" name="Equation" r:id="rId12" imgW="2705040" imgH="1447560" progId="Equation.DSMT4">
                  <p:embed/>
                </p:oleObj>
              </mc:Choice>
              <mc:Fallback>
                <p:oleObj name="Equation" r:id="rId12" imgW="2705040" imgH="1447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4775" y="7075488"/>
                        <a:ext cx="27051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60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805476"/>
              </p:ext>
            </p:extLst>
          </p:nvPr>
        </p:nvGraphicFramePr>
        <p:xfrm>
          <a:off x="4895850" y="5867400"/>
          <a:ext cx="42672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69" name="Equation" r:id="rId14" imgW="4267080" imgH="825480" progId="Equation.DSMT4">
                  <p:embed/>
                </p:oleObj>
              </mc:Choice>
              <mc:Fallback>
                <p:oleObj name="Equation" r:id="rId14" imgW="4267080" imgH="825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5850" y="5867400"/>
                        <a:ext cx="42672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62" name="Line 30"/>
          <p:cNvSpPr>
            <a:spLocks noChangeShapeType="1"/>
          </p:cNvSpPr>
          <p:nvPr/>
        </p:nvSpPr>
        <p:spPr bwMode="auto">
          <a:xfrm>
            <a:off x="3348038" y="4816475"/>
            <a:ext cx="1611312" cy="124142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7663" name="Line 31"/>
          <p:cNvSpPr>
            <a:spLocks noChangeShapeType="1"/>
          </p:cNvSpPr>
          <p:nvPr/>
        </p:nvSpPr>
        <p:spPr bwMode="auto">
          <a:xfrm>
            <a:off x="3508132" y="6351587"/>
            <a:ext cx="1451218" cy="18109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64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</a:t>
            </a:r>
            <a:r>
              <a:rPr lang="en-US" dirty="0" smtClean="0"/>
              <a:t>11/5/14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lphaLcParenR"/>
            </a:pPr>
            <a:r>
              <a:rPr lang="en-US" dirty="0" smtClean="0"/>
              <a:t>__crease the amount of plastic needed for plates</a:t>
            </a:r>
          </a:p>
          <a:p>
            <a:pPr>
              <a:buFont typeface="+mj-lt"/>
              <a:buAutoNum type="alphaLcParenR"/>
            </a:pPr>
            <a:r>
              <a:rPr lang="en-US" dirty="0" smtClean="0"/>
              <a:t>__crease the velocity gradient at the plate</a:t>
            </a:r>
          </a:p>
          <a:p>
            <a:pPr>
              <a:buFont typeface="+mj-lt"/>
              <a:buAutoNum type="alphaLcParenR"/>
            </a:pPr>
            <a:r>
              <a:rPr lang="en-US" dirty="0" smtClean="0"/>
              <a:t>__crease the slide capture velocity</a:t>
            </a:r>
          </a:p>
          <a:p>
            <a:pPr>
              <a:buFont typeface="+mj-lt"/>
              <a:buAutoNum type="alphaLcParenR"/>
            </a:pPr>
            <a:r>
              <a:rPr lang="en-US" dirty="0" smtClean="0"/>
              <a:t>__crease </a:t>
            </a:r>
            <a:r>
              <a:rPr lang="en-US" dirty="0"/>
              <a:t>the height of the plate settlers</a:t>
            </a:r>
          </a:p>
          <a:p>
            <a:pPr>
              <a:buFont typeface="+mj-lt"/>
              <a:buAutoNum type="alphaLcParenR"/>
            </a:pPr>
            <a:r>
              <a:rPr lang="en-US" dirty="0" smtClean="0"/>
              <a:t>__crease the head loss through the plate settlers</a:t>
            </a:r>
          </a:p>
          <a:p>
            <a:pPr>
              <a:buFont typeface="+mj-lt"/>
              <a:buAutoNum type="alphaLcParenR"/>
            </a:pPr>
            <a:r>
              <a:rPr lang="en-US" dirty="0" smtClean="0"/>
              <a:t>__crease the Reynolds number for flow between the plates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33400" y="152400"/>
            <a:ext cx="8458200" cy="1143000"/>
          </a:xfrm>
        </p:spPr>
        <p:txBody>
          <a:bodyPr/>
          <a:lstStyle/>
          <a:p>
            <a:r>
              <a:rPr lang="en-US" sz="2800" b="1" dirty="0" smtClean="0"/>
              <a:t>Decrease</a:t>
            </a:r>
            <a:r>
              <a:rPr lang="en-US" sz="2800" dirty="0" smtClean="0"/>
              <a:t> the </a:t>
            </a:r>
            <a:r>
              <a:rPr lang="en-US" sz="2800" dirty="0"/>
              <a:t>plate settlers </a:t>
            </a:r>
            <a:r>
              <a:rPr lang="en-US" sz="2800" dirty="0" smtClean="0"/>
              <a:t>spacing (</a:t>
            </a:r>
            <a:r>
              <a:rPr lang="en-US" sz="2800" dirty="0"/>
              <a:t>and </a:t>
            </a:r>
            <a:r>
              <a:rPr lang="en-US" sz="2800" dirty="0" smtClean="0"/>
              <a:t>maintain the same up flow in the </a:t>
            </a:r>
            <a:r>
              <a:rPr lang="en-US" sz="2800" dirty="0" err="1" smtClean="0"/>
              <a:t>sed</a:t>
            </a:r>
            <a:r>
              <a:rPr lang="en-US" sz="2800" dirty="0" smtClean="0"/>
              <a:t> tank and the same capture velocity)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81449" y="3838830"/>
            <a:ext cx="620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n-lt"/>
              </a:rPr>
              <a:t>de</a:t>
            </a:r>
            <a:endParaRPr lang="en-US" sz="32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0831" y="5498753"/>
            <a:ext cx="620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n-lt"/>
              </a:rPr>
              <a:t>de</a:t>
            </a:r>
            <a:endParaRPr lang="en-US" sz="32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7214" y="1589896"/>
            <a:ext cx="226554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n-lt"/>
              </a:rPr>
              <a:t>same</a:t>
            </a:r>
            <a:endParaRPr lang="en-US" sz="32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3690" y="2673168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n-lt"/>
              </a:rPr>
              <a:t>in</a:t>
            </a:r>
            <a:endParaRPr lang="en-US" sz="32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4926" y="3257943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n-lt"/>
              </a:rPr>
              <a:t>in</a:t>
            </a:r>
            <a:endParaRPr lang="en-US" sz="32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4926" y="4435728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n-lt"/>
              </a:rPr>
              <a:t>in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41969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4450743" cy="1143000"/>
          </a:xfrm>
        </p:spPr>
        <p:txBody>
          <a:bodyPr/>
          <a:lstStyle/>
          <a:p>
            <a:r>
              <a:rPr lang="en-US" dirty="0" err="1" smtClean="0"/>
              <a:t>Sed</a:t>
            </a:r>
            <a:r>
              <a:rPr lang="en-US" dirty="0" smtClean="0"/>
              <a:t>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973" y="1608438"/>
            <a:ext cx="8229600" cy="4525963"/>
          </a:xfrm>
        </p:spPr>
        <p:txBody>
          <a:bodyPr/>
          <a:lstStyle/>
          <a:p>
            <a:r>
              <a:rPr lang="en-US" dirty="0" smtClean="0"/>
              <a:t>What determines the depth </a:t>
            </a:r>
            <a:br>
              <a:rPr lang="en-US" dirty="0" smtClean="0"/>
            </a:br>
            <a:r>
              <a:rPr lang="en-US" dirty="0" smtClean="0"/>
              <a:t>of the sedimentation tank?</a:t>
            </a:r>
          </a:p>
          <a:p>
            <a:r>
              <a:rPr lang="en-US" dirty="0" smtClean="0"/>
              <a:t>What happens if you make the sedimentation tank 2 m wide or 50 cm wide?</a:t>
            </a:r>
          </a:p>
          <a:p>
            <a:r>
              <a:rPr lang="en-US" dirty="0" smtClean="0"/>
              <a:t>Why does the flow divide evenly between the </a:t>
            </a:r>
            <a:r>
              <a:rPr lang="en-US" dirty="0" err="1" smtClean="0"/>
              <a:t>sed</a:t>
            </a:r>
            <a:r>
              <a:rPr lang="en-US" dirty="0" smtClean="0"/>
              <a:t> tanks?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4274" name="Picture 2" descr="http://designserver.cee.cornell.edu/designs/SedTank/6405/6Lps/SedTank_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303" y="1"/>
            <a:ext cx="3591697" cy="26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0776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Anything that makes differences in parallel paths is bad!</a:t>
            </a:r>
          </a:p>
        </p:txBody>
      </p:sp>
      <p:grpSp>
        <p:nvGrpSpPr>
          <p:cNvPr id="205" name="Group 204"/>
          <p:cNvGrpSpPr/>
          <p:nvPr/>
        </p:nvGrpSpPr>
        <p:grpSpPr>
          <a:xfrm>
            <a:off x="1992509" y="2657985"/>
            <a:ext cx="4814691" cy="1601666"/>
            <a:chOff x="1992509" y="2657985"/>
            <a:chExt cx="4814691" cy="1601666"/>
          </a:xfrm>
        </p:grpSpPr>
        <p:sp>
          <p:nvSpPr>
            <p:cNvPr id="11" name="Freeform 10"/>
            <p:cNvSpPr/>
            <p:nvPr/>
          </p:nvSpPr>
          <p:spPr bwMode="auto">
            <a:xfrm>
              <a:off x="1992509" y="3891351"/>
              <a:ext cx="1778000" cy="36830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21200" h="368300">
                  <a:moveTo>
                    <a:pt x="0" y="165100"/>
                  </a:moveTo>
                  <a:lnTo>
                    <a:pt x="1727200" y="152400"/>
                  </a:lnTo>
                  <a:lnTo>
                    <a:pt x="1803400" y="0"/>
                  </a:lnTo>
                  <a:lnTo>
                    <a:pt x="1993900" y="355600"/>
                  </a:lnTo>
                  <a:lnTo>
                    <a:pt x="2171700" y="0"/>
                  </a:lnTo>
                  <a:lnTo>
                    <a:pt x="2349500" y="368300"/>
                  </a:lnTo>
                  <a:lnTo>
                    <a:pt x="2514600" y="25400"/>
                  </a:lnTo>
                  <a:lnTo>
                    <a:pt x="2705100" y="355600"/>
                  </a:lnTo>
                  <a:lnTo>
                    <a:pt x="2794000" y="177800"/>
                  </a:lnTo>
                  <a:lnTo>
                    <a:pt x="4521200" y="165100"/>
                  </a:ln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 rot="16200000">
              <a:off x="3315486" y="2564201"/>
              <a:ext cx="635000" cy="1143000"/>
              <a:chOff x="2019300" y="1549400"/>
              <a:chExt cx="635000" cy="1143000"/>
            </a:xfrm>
          </p:grpSpPr>
          <p:cxnSp>
            <p:nvCxnSpPr>
              <p:cNvPr id="14" name="Straight Connector 13"/>
              <p:cNvCxnSpPr/>
              <p:nvPr/>
            </p:nvCxnSpPr>
            <p:spPr bwMode="auto">
              <a:xfrm flipV="1">
                <a:off x="2019300" y="1625600"/>
                <a:ext cx="0" cy="10287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7" name="Freeform 16"/>
              <p:cNvSpPr/>
              <p:nvPr/>
            </p:nvSpPr>
            <p:spPr bwMode="auto">
              <a:xfrm>
                <a:off x="2019300" y="1549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 bwMode="auto">
              <a:xfrm>
                <a:off x="2019300" y="1676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9" name="Freeform 18"/>
              <p:cNvSpPr/>
              <p:nvPr/>
            </p:nvSpPr>
            <p:spPr bwMode="auto">
              <a:xfrm>
                <a:off x="2019300" y="1803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 bwMode="auto">
              <a:xfrm>
                <a:off x="2019300" y="1930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1" name="Freeform 20"/>
              <p:cNvSpPr/>
              <p:nvPr/>
            </p:nvSpPr>
            <p:spPr bwMode="auto">
              <a:xfrm>
                <a:off x="2019300" y="2057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2" name="Freeform 21"/>
              <p:cNvSpPr/>
              <p:nvPr/>
            </p:nvSpPr>
            <p:spPr bwMode="auto">
              <a:xfrm>
                <a:off x="2019300" y="2184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 bwMode="auto">
              <a:xfrm>
                <a:off x="2019300" y="2311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 bwMode="auto">
              <a:xfrm>
                <a:off x="2019300" y="2438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 bwMode="auto">
              <a:xfrm>
                <a:off x="2019300" y="2565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26" name="Straight Connector 25"/>
              <p:cNvCxnSpPr/>
              <p:nvPr/>
            </p:nvCxnSpPr>
            <p:spPr bwMode="auto">
              <a:xfrm flipV="1">
                <a:off x="2654300" y="1600200"/>
                <a:ext cx="0" cy="10287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8" name="Group 37"/>
            <p:cNvGrpSpPr/>
            <p:nvPr/>
          </p:nvGrpSpPr>
          <p:grpSpPr>
            <a:xfrm rot="5400000">
              <a:off x="3339443" y="3192851"/>
              <a:ext cx="622300" cy="1143000"/>
              <a:chOff x="3111500" y="1587500"/>
              <a:chExt cx="622300" cy="1143000"/>
            </a:xfrm>
          </p:grpSpPr>
          <p:cxnSp>
            <p:nvCxnSpPr>
              <p:cNvPr id="27" name="Straight Connector 26"/>
              <p:cNvCxnSpPr/>
              <p:nvPr/>
            </p:nvCxnSpPr>
            <p:spPr bwMode="auto">
              <a:xfrm flipV="1">
                <a:off x="3111500" y="1663700"/>
                <a:ext cx="0" cy="10287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8" name="Freeform 27"/>
              <p:cNvSpPr/>
              <p:nvPr/>
            </p:nvSpPr>
            <p:spPr bwMode="auto">
              <a:xfrm>
                <a:off x="3111500" y="1587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 bwMode="auto">
              <a:xfrm>
                <a:off x="3111500" y="1714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 bwMode="auto">
              <a:xfrm>
                <a:off x="3111500" y="1841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1" name="Freeform 30"/>
              <p:cNvSpPr/>
              <p:nvPr/>
            </p:nvSpPr>
            <p:spPr bwMode="auto">
              <a:xfrm>
                <a:off x="3111500" y="1968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2" name="Freeform 31"/>
              <p:cNvSpPr/>
              <p:nvPr/>
            </p:nvSpPr>
            <p:spPr bwMode="auto">
              <a:xfrm>
                <a:off x="3111500" y="2095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3" name="Freeform 32"/>
              <p:cNvSpPr/>
              <p:nvPr/>
            </p:nvSpPr>
            <p:spPr bwMode="auto">
              <a:xfrm>
                <a:off x="3111500" y="2222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 bwMode="auto">
              <a:xfrm>
                <a:off x="3111500" y="2349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5" name="Freeform 34"/>
              <p:cNvSpPr/>
              <p:nvPr/>
            </p:nvSpPr>
            <p:spPr bwMode="auto">
              <a:xfrm>
                <a:off x="3111500" y="2476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6" name="Freeform 35"/>
              <p:cNvSpPr/>
              <p:nvPr/>
            </p:nvSpPr>
            <p:spPr bwMode="auto">
              <a:xfrm>
                <a:off x="3111500" y="2603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37" name="Straight Connector 36"/>
              <p:cNvCxnSpPr/>
              <p:nvPr/>
            </p:nvCxnSpPr>
            <p:spPr bwMode="auto">
              <a:xfrm flipV="1">
                <a:off x="3733800" y="1638300"/>
                <a:ext cx="0" cy="10287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sp>
          <p:nvSpPr>
            <p:cNvPr id="40" name="Freeform 39"/>
            <p:cNvSpPr/>
            <p:nvPr/>
          </p:nvSpPr>
          <p:spPr bwMode="auto">
            <a:xfrm>
              <a:off x="4095094" y="2657985"/>
              <a:ext cx="2712106" cy="36830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21200" h="368300">
                  <a:moveTo>
                    <a:pt x="0" y="165100"/>
                  </a:moveTo>
                  <a:lnTo>
                    <a:pt x="1727200" y="152400"/>
                  </a:lnTo>
                  <a:lnTo>
                    <a:pt x="1803400" y="0"/>
                  </a:lnTo>
                  <a:lnTo>
                    <a:pt x="1993900" y="355600"/>
                  </a:lnTo>
                  <a:lnTo>
                    <a:pt x="2171700" y="0"/>
                  </a:lnTo>
                  <a:lnTo>
                    <a:pt x="2349500" y="368300"/>
                  </a:lnTo>
                  <a:lnTo>
                    <a:pt x="2514600" y="25400"/>
                  </a:lnTo>
                  <a:lnTo>
                    <a:pt x="2705100" y="355600"/>
                  </a:lnTo>
                  <a:lnTo>
                    <a:pt x="2794000" y="177800"/>
                  </a:lnTo>
                  <a:lnTo>
                    <a:pt x="4521200" y="165100"/>
                  </a:ln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981200" y="2495413"/>
            <a:ext cx="4826000" cy="3439704"/>
            <a:chOff x="1981200" y="2787651"/>
            <a:chExt cx="4826000" cy="3362324"/>
          </a:xfrm>
        </p:grpSpPr>
        <p:cxnSp>
          <p:nvCxnSpPr>
            <p:cNvPr id="6" name="Straight Connector 5"/>
            <p:cNvCxnSpPr/>
            <p:nvPr/>
          </p:nvCxnSpPr>
          <p:spPr bwMode="auto">
            <a:xfrm flipV="1">
              <a:off x="1981200" y="2787651"/>
              <a:ext cx="0" cy="33623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flipV="1">
              <a:off x="6807200" y="2787651"/>
              <a:ext cx="0" cy="33623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1" name="Group 110"/>
          <p:cNvGrpSpPr/>
          <p:nvPr/>
        </p:nvGrpSpPr>
        <p:grpSpPr>
          <a:xfrm>
            <a:off x="1981200" y="2257288"/>
            <a:ext cx="4826000" cy="508000"/>
            <a:chOff x="1981200" y="2549525"/>
            <a:chExt cx="4826000" cy="508000"/>
          </a:xfrm>
        </p:grpSpPr>
        <p:cxnSp>
          <p:nvCxnSpPr>
            <p:cNvPr id="103" name="Straight Connector 102"/>
            <p:cNvCxnSpPr/>
            <p:nvPr/>
          </p:nvCxnSpPr>
          <p:spPr bwMode="auto">
            <a:xfrm>
              <a:off x="1981200" y="2787650"/>
              <a:ext cx="6096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grpSp>
          <p:nvGrpSpPr>
            <p:cNvPr id="116" name="Group 115"/>
            <p:cNvGrpSpPr/>
            <p:nvPr/>
          </p:nvGrpSpPr>
          <p:grpSpPr>
            <a:xfrm flipH="1">
              <a:off x="2590800" y="2549525"/>
              <a:ext cx="381000" cy="508000"/>
              <a:chOff x="6972300" y="2247900"/>
              <a:chExt cx="381000" cy="508000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6972300" y="2247900"/>
                <a:ext cx="304800" cy="508000"/>
                <a:chOff x="6972300" y="2247900"/>
                <a:chExt cx="304800" cy="508000"/>
              </a:xfrm>
            </p:grpSpPr>
            <p:cxnSp>
              <p:nvCxnSpPr>
                <p:cNvPr id="107" name="Straight Connector 106"/>
                <p:cNvCxnSpPr/>
                <p:nvPr/>
              </p:nvCxnSpPr>
              <p:spPr bwMode="auto">
                <a:xfrm>
                  <a:off x="6972300" y="2247900"/>
                  <a:ext cx="0" cy="50800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09" name="Straight Connector 108"/>
                <p:cNvCxnSpPr/>
                <p:nvPr/>
              </p:nvCxnSpPr>
              <p:spPr bwMode="auto">
                <a:xfrm>
                  <a:off x="7124700" y="2247900"/>
                  <a:ext cx="0" cy="50800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10" name="Straight Connector 109"/>
                <p:cNvCxnSpPr/>
                <p:nvPr/>
              </p:nvCxnSpPr>
              <p:spPr bwMode="auto">
                <a:xfrm>
                  <a:off x="7277100" y="2247900"/>
                  <a:ext cx="0" cy="50800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112" name="Group 111"/>
              <p:cNvGrpSpPr/>
              <p:nvPr/>
            </p:nvGrpSpPr>
            <p:grpSpPr>
              <a:xfrm>
                <a:off x="7048500" y="2319020"/>
                <a:ext cx="304800" cy="365760"/>
                <a:chOff x="6972300" y="2247900"/>
                <a:chExt cx="304800" cy="508000"/>
              </a:xfrm>
            </p:grpSpPr>
            <p:cxnSp>
              <p:nvCxnSpPr>
                <p:cNvPr id="113" name="Straight Connector 112"/>
                <p:cNvCxnSpPr/>
                <p:nvPr/>
              </p:nvCxnSpPr>
              <p:spPr bwMode="auto">
                <a:xfrm>
                  <a:off x="6972300" y="2247900"/>
                  <a:ext cx="0" cy="50800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14" name="Straight Connector 113"/>
                <p:cNvCxnSpPr/>
                <p:nvPr/>
              </p:nvCxnSpPr>
              <p:spPr bwMode="auto">
                <a:xfrm>
                  <a:off x="7124700" y="2247900"/>
                  <a:ext cx="0" cy="50800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15" name="Straight Connector 114"/>
                <p:cNvCxnSpPr/>
                <p:nvPr/>
              </p:nvCxnSpPr>
              <p:spPr bwMode="auto">
                <a:xfrm>
                  <a:off x="7277100" y="2247900"/>
                  <a:ext cx="0" cy="50800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</p:grpSp>
        <p:cxnSp>
          <p:nvCxnSpPr>
            <p:cNvPr id="118" name="Straight Connector 117"/>
            <p:cNvCxnSpPr/>
            <p:nvPr/>
          </p:nvCxnSpPr>
          <p:spPr bwMode="auto">
            <a:xfrm>
              <a:off x="2971800" y="2803525"/>
              <a:ext cx="38354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2" name="TextBox 1"/>
          <p:cNvSpPr txBox="1"/>
          <p:nvPr/>
        </p:nvSpPr>
        <p:spPr>
          <a:xfrm>
            <a:off x="248186" y="3612417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Inlet channel</a:t>
            </a:r>
            <a:endParaRPr lang="en-US" sz="1800" dirty="0"/>
          </a:p>
        </p:txBody>
      </p:sp>
      <p:sp>
        <p:nvSpPr>
          <p:cNvPr id="98" name="TextBox 97"/>
          <p:cNvSpPr txBox="1"/>
          <p:nvPr/>
        </p:nvSpPr>
        <p:spPr>
          <a:xfrm>
            <a:off x="7282730" y="2855148"/>
            <a:ext cx="1833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Settled water outlet channel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2010577" y="4317042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Inlet manifold</a:t>
            </a:r>
            <a:endParaRPr lang="en-US" sz="1600" dirty="0"/>
          </a:p>
        </p:txBody>
      </p:sp>
      <p:sp>
        <p:nvSpPr>
          <p:cNvPr id="100" name="TextBox 99"/>
          <p:cNvSpPr txBox="1"/>
          <p:nvPr/>
        </p:nvSpPr>
        <p:spPr>
          <a:xfrm>
            <a:off x="4456230" y="4031513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Diffuser exit loss</a:t>
            </a:r>
            <a:endParaRPr lang="en-US" sz="1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507292" y="3022402"/>
            <a:ext cx="213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Launder orifice loss</a:t>
            </a:r>
            <a:endParaRPr lang="en-US" sz="1800" dirty="0"/>
          </a:p>
        </p:txBody>
      </p:sp>
      <p:sp>
        <p:nvSpPr>
          <p:cNvPr id="117" name="TextBox 116"/>
          <p:cNvSpPr txBox="1"/>
          <p:nvPr/>
        </p:nvSpPr>
        <p:spPr>
          <a:xfrm>
            <a:off x="4498651" y="3308930"/>
            <a:ext cx="214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Floc blanket and plate settlers</a:t>
            </a:r>
            <a:endParaRPr lang="en-US" sz="1800" dirty="0"/>
          </a:p>
        </p:txBody>
      </p:sp>
      <p:sp>
        <p:nvSpPr>
          <p:cNvPr id="119" name="TextBox 118"/>
          <p:cNvSpPr txBox="1"/>
          <p:nvPr/>
        </p:nvSpPr>
        <p:spPr>
          <a:xfrm>
            <a:off x="4889499" y="4870270"/>
            <a:ext cx="187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Effluent manifold (Launder)</a:t>
            </a:r>
            <a:endParaRPr lang="en-US" sz="1800" dirty="0"/>
          </a:p>
        </p:txBody>
      </p:sp>
      <p:sp>
        <p:nvSpPr>
          <p:cNvPr id="182" name="TextBox 181"/>
          <p:cNvSpPr txBox="1"/>
          <p:nvPr/>
        </p:nvSpPr>
        <p:spPr>
          <a:xfrm>
            <a:off x="248186" y="5975564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Pressure change from</a:t>
            </a:r>
          </a:p>
          <a:p>
            <a:r>
              <a:rPr lang="en-US" sz="1800" dirty="0"/>
              <a:t>Flow </a:t>
            </a:r>
            <a:r>
              <a:rPr lang="en-US" sz="1800" dirty="0" smtClean="0"/>
              <a:t>deceleration </a:t>
            </a:r>
            <a:r>
              <a:rPr lang="en-US" sz="1800" dirty="0"/>
              <a:t>and head loss</a:t>
            </a:r>
          </a:p>
        </p:txBody>
      </p:sp>
      <p:cxnSp>
        <p:nvCxnSpPr>
          <p:cNvPr id="187" name="Straight Arrow Connector 186"/>
          <p:cNvCxnSpPr>
            <a:endCxn id="96" idx="4"/>
          </p:cNvCxnSpPr>
          <p:nvPr/>
        </p:nvCxnSpPr>
        <p:spPr bwMode="auto">
          <a:xfrm flipV="1">
            <a:off x="2895600" y="6039257"/>
            <a:ext cx="747745" cy="4005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91" name="Straight Arrow Connector 190"/>
          <p:cNvCxnSpPr>
            <a:stCxn id="98" idx="1"/>
          </p:cNvCxnSpPr>
          <p:nvPr/>
        </p:nvCxnSpPr>
        <p:spPr bwMode="auto">
          <a:xfrm flipH="1">
            <a:off x="6807200" y="3178314"/>
            <a:ext cx="475530" cy="54509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92" name="TextBox 191"/>
          <p:cNvSpPr txBox="1"/>
          <p:nvPr/>
        </p:nvSpPr>
        <p:spPr>
          <a:xfrm>
            <a:off x="72175" y="1928352"/>
            <a:ext cx="15491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Battery creates 5 to 10 cm of potential energy to drive the flow</a:t>
            </a:r>
            <a:endParaRPr lang="en-US" sz="1800" dirty="0"/>
          </a:p>
        </p:txBody>
      </p:sp>
      <p:cxnSp>
        <p:nvCxnSpPr>
          <p:cNvPr id="195" name="Straight Arrow Connector 194"/>
          <p:cNvCxnSpPr>
            <a:stCxn id="2" idx="3"/>
          </p:cNvCxnSpPr>
          <p:nvPr/>
        </p:nvCxnSpPr>
        <p:spPr bwMode="auto">
          <a:xfrm flipV="1">
            <a:off x="1631898" y="3794281"/>
            <a:ext cx="341443" cy="280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200" name="Content Placeholder 3" descr="channel and manifold.pn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028" t="9778" r="72115" b="17111"/>
          <a:stretch/>
        </p:blipFill>
        <p:spPr bwMode="auto">
          <a:xfrm rot="16200000">
            <a:off x="2566859" y="3703370"/>
            <a:ext cx="158176" cy="1270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2" name="Picture 1" descr="C:\Documents and Settings\mw24\Desktop\Inlet Channel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40" t="38317" r="62667" b="48950"/>
          <a:stretch>
            <a:fillRect/>
          </a:stretch>
        </p:blipFill>
        <p:spPr bwMode="auto">
          <a:xfrm rot="16200000">
            <a:off x="1189789" y="2883262"/>
            <a:ext cx="884220" cy="518472"/>
          </a:xfrm>
          <a:prstGeom prst="rect">
            <a:avLst/>
          </a:prstGeom>
          <a:noFill/>
        </p:spPr>
      </p:pic>
      <p:pic>
        <p:nvPicPr>
          <p:cNvPr id="203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</a:blip>
          <a:srcRect r="13895"/>
          <a:stretch>
            <a:fillRect/>
          </a:stretch>
        </p:blipFill>
        <p:spPr bwMode="auto">
          <a:xfrm>
            <a:off x="3408549" y="4178317"/>
            <a:ext cx="575873" cy="22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" name="Picture 420" descr="https://lh5.googleusercontent.com/-FOZgh19atvw/VCj_zJIEwgI/AAAAAAAAxZE/_Zvif5zY5X4/w591-h886-no/IMG_6640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842" y="6131967"/>
            <a:ext cx="404644" cy="60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3266" name="Picture 2" descr="https://lh6.googleusercontent.com/-RKEVz4hPEKo/U_-K2FYqe8I/AAAAAAAAw3M/zDQDmL7AJ8U/w665-h886-no/IMG_0401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4" r="22101"/>
          <a:stretch/>
        </p:blipFill>
        <p:spPr bwMode="auto">
          <a:xfrm rot="5400000">
            <a:off x="3516219" y="1878583"/>
            <a:ext cx="227286" cy="95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" name="Group 206"/>
          <p:cNvGrpSpPr/>
          <p:nvPr/>
        </p:nvGrpSpPr>
        <p:grpSpPr>
          <a:xfrm>
            <a:off x="1949540" y="4530301"/>
            <a:ext cx="4814691" cy="1601666"/>
            <a:chOff x="1992509" y="2657985"/>
            <a:chExt cx="4814691" cy="1601666"/>
          </a:xfrm>
        </p:grpSpPr>
        <p:sp>
          <p:nvSpPr>
            <p:cNvPr id="208" name="Freeform 207"/>
            <p:cNvSpPr/>
            <p:nvPr/>
          </p:nvSpPr>
          <p:spPr bwMode="auto">
            <a:xfrm>
              <a:off x="1992509" y="3891351"/>
              <a:ext cx="1778000" cy="36830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21200" h="368300">
                  <a:moveTo>
                    <a:pt x="0" y="165100"/>
                  </a:moveTo>
                  <a:lnTo>
                    <a:pt x="1727200" y="152400"/>
                  </a:lnTo>
                  <a:lnTo>
                    <a:pt x="1803400" y="0"/>
                  </a:lnTo>
                  <a:lnTo>
                    <a:pt x="1993900" y="355600"/>
                  </a:lnTo>
                  <a:lnTo>
                    <a:pt x="2171700" y="0"/>
                  </a:lnTo>
                  <a:lnTo>
                    <a:pt x="2349500" y="368300"/>
                  </a:lnTo>
                  <a:lnTo>
                    <a:pt x="2514600" y="25400"/>
                  </a:lnTo>
                  <a:lnTo>
                    <a:pt x="2705100" y="355600"/>
                  </a:lnTo>
                  <a:lnTo>
                    <a:pt x="2794000" y="177800"/>
                  </a:lnTo>
                  <a:lnTo>
                    <a:pt x="4521200" y="165100"/>
                  </a:ln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209" name="Group 208"/>
            <p:cNvGrpSpPr/>
            <p:nvPr/>
          </p:nvGrpSpPr>
          <p:grpSpPr>
            <a:xfrm rot="16200000">
              <a:off x="3315486" y="2564201"/>
              <a:ext cx="635000" cy="1143000"/>
              <a:chOff x="2019300" y="1549400"/>
              <a:chExt cx="635000" cy="1143000"/>
            </a:xfrm>
          </p:grpSpPr>
          <p:cxnSp>
            <p:nvCxnSpPr>
              <p:cNvPr id="223" name="Straight Connector 222"/>
              <p:cNvCxnSpPr/>
              <p:nvPr/>
            </p:nvCxnSpPr>
            <p:spPr bwMode="auto">
              <a:xfrm flipV="1">
                <a:off x="2019300" y="1625600"/>
                <a:ext cx="0" cy="10287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24" name="Freeform 223"/>
              <p:cNvSpPr/>
              <p:nvPr/>
            </p:nvSpPr>
            <p:spPr bwMode="auto">
              <a:xfrm>
                <a:off x="2019300" y="1549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25" name="Freeform 224"/>
              <p:cNvSpPr/>
              <p:nvPr/>
            </p:nvSpPr>
            <p:spPr bwMode="auto">
              <a:xfrm>
                <a:off x="2019300" y="1676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26" name="Freeform 225"/>
              <p:cNvSpPr/>
              <p:nvPr/>
            </p:nvSpPr>
            <p:spPr bwMode="auto">
              <a:xfrm>
                <a:off x="2019300" y="1803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27" name="Freeform 226"/>
              <p:cNvSpPr/>
              <p:nvPr/>
            </p:nvSpPr>
            <p:spPr bwMode="auto">
              <a:xfrm>
                <a:off x="2019300" y="1930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28" name="Freeform 227"/>
              <p:cNvSpPr/>
              <p:nvPr/>
            </p:nvSpPr>
            <p:spPr bwMode="auto">
              <a:xfrm>
                <a:off x="2019300" y="2057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29" name="Freeform 228"/>
              <p:cNvSpPr/>
              <p:nvPr/>
            </p:nvSpPr>
            <p:spPr bwMode="auto">
              <a:xfrm>
                <a:off x="2019300" y="2184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30" name="Freeform 229"/>
              <p:cNvSpPr/>
              <p:nvPr/>
            </p:nvSpPr>
            <p:spPr bwMode="auto">
              <a:xfrm>
                <a:off x="2019300" y="2311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31" name="Freeform 230"/>
              <p:cNvSpPr/>
              <p:nvPr/>
            </p:nvSpPr>
            <p:spPr bwMode="auto">
              <a:xfrm>
                <a:off x="2019300" y="2438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32" name="Freeform 231"/>
              <p:cNvSpPr/>
              <p:nvPr/>
            </p:nvSpPr>
            <p:spPr bwMode="auto">
              <a:xfrm>
                <a:off x="2019300" y="2565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233" name="Straight Connector 232"/>
              <p:cNvCxnSpPr/>
              <p:nvPr/>
            </p:nvCxnSpPr>
            <p:spPr bwMode="auto">
              <a:xfrm flipV="1">
                <a:off x="2654300" y="1600200"/>
                <a:ext cx="0" cy="10287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210" name="Group 209"/>
            <p:cNvGrpSpPr/>
            <p:nvPr/>
          </p:nvGrpSpPr>
          <p:grpSpPr>
            <a:xfrm rot="5400000">
              <a:off x="3339443" y="3192851"/>
              <a:ext cx="622300" cy="1143000"/>
              <a:chOff x="3111500" y="1587500"/>
              <a:chExt cx="622300" cy="1143000"/>
            </a:xfrm>
          </p:grpSpPr>
          <p:cxnSp>
            <p:nvCxnSpPr>
              <p:cNvPr id="212" name="Straight Connector 211"/>
              <p:cNvCxnSpPr/>
              <p:nvPr/>
            </p:nvCxnSpPr>
            <p:spPr bwMode="auto">
              <a:xfrm flipV="1">
                <a:off x="3111500" y="1663700"/>
                <a:ext cx="0" cy="10287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13" name="Freeform 212"/>
              <p:cNvSpPr/>
              <p:nvPr/>
            </p:nvSpPr>
            <p:spPr bwMode="auto">
              <a:xfrm>
                <a:off x="3111500" y="1587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14" name="Freeform 213"/>
              <p:cNvSpPr/>
              <p:nvPr/>
            </p:nvSpPr>
            <p:spPr bwMode="auto">
              <a:xfrm>
                <a:off x="3111500" y="1714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15" name="Freeform 214"/>
              <p:cNvSpPr/>
              <p:nvPr/>
            </p:nvSpPr>
            <p:spPr bwMode="auto">
              <a:xfrm>
                <a:off x="3111500" y="1841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16" name="Freeform 215"/>
              <p:cNvSpPr/>
              <p:nvPr/>
            </p:nvSpPr>
            <p:spPr bwMode="auto">
              <a:xfrm>
                <a:off x="3111500" y="1968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17" name="Freeform 216"/>
              <p:cNvSpPr/>
              <p:nvPr/>
            </p:nvSpPr>
            <p:spPr bwMode="auto">
              <a:xfrm>
                <a:off x="3111500" y="2095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18" name="Freeform 217"/>
              <p:cNvSpPr/>
              <p:nvPr/>
            </p:nvSpPr>
            <p:spPr bwMode="auto">
              <a:xfrm>
                <a:off x="3111500" y="2222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19" name="Freeform 218"/>
              <p:cNvSpPr/>
              <p:nvPr/>
            </p:nvSpPr>
            <p:spPr bwMode="auto">
              <a:xfrm>
                <a:off x="3111500" y="2349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20" name="Freeform 219"/>
              <p:cNvSpPr/>
              <p:nvPr/>
            </p:nvSpPr>
            <p:spPr bwMode="auto">
              <a:xfrm>
                <a:off x="3111500" y="2476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21" name="Freeform 220"/>
              <p:cNvSpPr/>
              <p:nvPr/>
            </p:nvSpPr>
            <p:spPr bwMode="auto">
              <a:xfrm>
                <a:off x="3111500" y="2603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222" name="Straight Connector 221"/>
              <p:cNvCxnSpPr/>
              <p:nvPr/>
            </p:nvCxnSpPr>
            <p:spPr bwMode="auto">
              <a:xfrm flipV="1">
                <a:off x="3733800" y="1638300"/>
                <a:ext cx="0" cy="10287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sp>
          <p:nvSpPr>
            <p:cNvPr id="211" name="Freeform 210"/>
            <p:cNvSpPr/>
            <p:nvPr/>
          </p:nvSpPr>
          <p:spPr bwMode="auto">
            <a:xfrm>
              <a:off x="4095094" y="2657985"/>
              <a:ext cx="2712106" cy="36830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21200" h="368300">
                  <a:moveTo>
                    <a:pt x="0" y="165100"/>
                  </a:moveTo>
                  <a:lnTo>
                    <a:pt x="1727200" y="152400"/>
                  </a:lnTo>
                  <a:lnTo>
                    <a:pt x="1803400" y="0"/>
                  </a:lnTo>
                  <a:lnTo>
                    <a:pt x="1993900" y="355600"/>
                  </a:lnTo>
                  <a:lnTo>
                    <a:pt x="2171700" y="0"/>
                  </a:lnTo>
                  <a:lnTo>
                    <a:pt x="2349500" y="368300"/>
                  </a:lnTo>
                  <a:lnTo>
                    <a:pt x="2514600" y="25400"/>
                  </a:lnTo>
                  <a:lnTo>
                    <a:pt x="2705100" y="355600"/>
                  </a:lnTo>
                  <a:lnTo>
                    <a:pt x="2794000" y="177800"/>
                  </a:lnTo>
                  <a:lnTo>
                    <a:pt x="4521200" y="165100"/>
                  </a:ln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cxnSp>
        <p:nvCxnSpPr>
          <p:cNvPr id="234" name="Straight Arrow Connector 233"/>
          <p:cNvCxnSpPr>
            <a:stCxn id="101" idx="1"/>
          </p:cNvCxnSpPr>
          <p:nvPr/>
        </p:nvCxnSpPr>
        <p:spPr bwMode="auto">
          <a:xfrm flipH="1" flipV="1">
            <a:off x="4222093" y="3178314"/>
            <a:ext cx="285199" cy="287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36" name="Straight Arrow Connector 235"/>
          <p:cNvCxnSpPr>
            <a:stCxn id="100" idx="1"/>
            <a:endCxn id="28" idx="4"/>
          </p:cNvCxnSpPr>
          <p:nvPr/>
        </p:nvCxnSpPr>
        <p:spPr bwMode="auto">
          <a:xfrm flipH="1" flipV="1">
            <a:off x="4222093" y="3746014"/>
            <a:ext cx="234137" cy="47016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43" name="Straight Arrow Connector 242"/>
          <p:cNvCxnSpPr>
            <a:stCxn id="117" idx="1"/>
            <a:endCxn id="28" idx="0"/>
          </p:cNvCxnSpPr>
          <p:nvPr/>
        </p:nvCxnSpPr>
        <p:spPr bwMode="auto">
          <a:xfrm flipH="1" flipV="1">
            <a:off x="4165162" y="3453201"/>
            <a:ext cx="333489" cy="17889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95" name="Freeform 94"/>
          <p:cNvSpPr/>
          <p:nvPr/>
        </p:nvSpPr>
        <p:spPr bwMode="auto">
          <a:xfrm>
            <a:off x="3251986" y="4599077"/>
            <a:ext cx="639935" cy="18288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96" name="Freeform 95"/>
          <p:cNvSpPr/>
          <p:nvPr/>
        </p:nvSpPr>
        <p:spPr bwMode="auto">
          <a:xfrm>
            <a:off x="3270049" y="5856377"/>
            <a:ext cx="639935" cy="18288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97" name="Freeform 96"/>
          <p:cNvSpPr/>
          <p:nvPr/>
        </p:nvSpPr>
        <p:spPr bwMode="auto">
          <a:xfrm>
            <a:off x="3336017" y="3961554"/>
            <a:ext cx="639935" cy="18288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99" name="Freeform 98"/>
          <p:cNvSpPr/>
          <p:nvPr/>
        </p:nvSpPr>
        <p:spPr bwMode="auto">
          <a:xfrm>
            <a:off x="3326492" y="2723304"/>
            <a:ext cx="639935" cy="18288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99930" y="1528242"/>
            <a:ext cx="606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Pressure change </a:t>
            </a:r>
            <a:r>
              <a:rPr lang="en-US" sz="2000" dirty="0" smtClean="0"/>
              <a:t>from flow </a:t>
            </a:r>
            <a:r>
              <a:rPr lang="en-US" sz="2000" dirty="0"/>
              <a:t>acceleration and head loss</a:t>
            </a:r>
          </a:p>
        </p:txBody>
      </p:sp>
      <p:cxnSp>
        <p:nvCxnSpPr>
          <p:cNvPr id="8" name="Straight Arrow Connector 7"/>
          <p:cNvCxnSpPr>
            <a:stCxn id="5" idx="2"/>
            <a:endCxn id="99" idx="3"/>
          </p:cNvCxnSpPr>
          <p:nvPr/>
        </p:nvCxnSpPr>
        <p:spPr bwMode="auto">
          <a:xfrm flipH="1">
            <a:off x="3593132" y="1928352"/>
            <a:ext cx="1738308" cy="7949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04" name="TextBox 103"/>
          <p:cNvSpPr txBox="1"/>
          <p:nvPr/>
        </p:nvSpPr>
        <p:spPr>
          <a:xfrm>
            <a:off x="6035111" y="1941388"/>
            <a:ext cx="2161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Launder exit losses</a:t>
            </a:r>
            <a:endParaRPr lang="en-US" sz="2000" dirty="0"/>
          </a:p>
        </p:txBody>
      </p:sp>
      <p:cxnSp>
        <p:nvCxnSpPr>
          <p:cNvPr id="13" name="Straight Arrow Connector 12"/>
          <p:cNvCxnSpPr>
            <a:stCxn id="104" idx="1"/>
            <a:endCxn id="40" idx="4"/>
          </p:cNvCxnSpPr>
          <p:nvPr/>
        </p:nvCxnSpPr>
        <p:spPr bwMode="auto">
          <a:xfrm flipH="1">
            <a:off x="5397819" y="2141443"/>
            <a:ext cx="637292" cy="51654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35" name="Straight Arrow Connector 234"/>
          <p:cNvCxnSpPr>
            <a:endCxn id="208" idx="4"/>
          </p:cNvCxnSpPr>
          <p:nvPr/>
        </p:nvCxnSpPr>
        <p:spPr bwMode="auto">
          <a:xfrm>
            <a:off x="2152650" y="4338739"/>
            <a:ext cx="650929" cy="142492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38" name="Straight Arrow Connector 237"/>
          <p:cNvCxnSpPr>
            <a:stCxn id="200" idx="3"/>
            <a:endCxn id="96" idx="3"/>
          </p:cNvCxnSpPr>
          <p:nvPr/>
        </p:nvCxnSpPr>
        <p:spPr bwMode="auto">
          <a:xfrm>
            <a:off x="2645948" y="4259652"/>
            <a:ext cx="890741" cy="15967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22" name="Picture 2" descr="https://lh4.googleusercontent.com/-XfsqOrYurk4/U_-MJc8TOZI/AAAAAAAAwfA/yIibXMJkBYc/w665-h886-no/IMG_045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86" y="4069201"/>
            <a:ext cx="1426199" cy="190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3" name="Straight Arrow Connector 122"/>
          <p:cNvCxnSpPr>
            <a:stCxn id="2" idx="2"/>
          </p:cNvCxnSpPr>
          <p:nvPr/>
        </p:nvCxnSpPr>
        <p:spPr bwMode="auto">
          <a:xfrm flipH="1">
            <a:off x="723900" y="3981749"/>
            <a:ext cx="216142" cy="43607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24" name="Picture 2" descr="https://lh4.googleusercontent.com/-XfsqOrYurk4/U_-MJc8TOZI/AAAAAAAAwfA/yIibXMJkBYc/w665-h886-no/IMG_045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30" y="4041668"/>
            <a:ext cx="1426199" cy="190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5" name="Straight Arrow Connector 124"/>
          <p:cNvCxnSpPr>
            <a:stCxn id="98" idx="2"/>
          </p:cNvCxnSpPr>
          <p:nvPr/>
        </p:nvCxnSpPr>
        <p:spPr bwMode="auto">
          <a:xfrm flipH="1">
            <a:off x="8196280" y="3501479"/>
            <a:ext cx="3058" cy="128047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52" name="TextBox 251"/>
          <p:cNvSpPr txBox="1"/>
          <p:nvPr/>
        </p:nvSpPr>
        <p:spPr>
          <a:xfrm>
            <a:off x="4482801" y="6039257"/>
            <a:ext cx="4661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Flow distribution is a major hydraulic design constraint (see manifolds.pptx)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046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high velocity in a </a:t>
            </a:r>
            <a:r>
              <a:rPr lang="en-US" dirty="0" err="1" smtClean="0"/>
              <a:t>sed</a:t>
            </a:r>
            <a:r>
              <a:rPr lang="en-US" dirty="0" smtClean="0"/>
              <a:t> tank inlet manifold </a:t>
            </a:r>
            <a:r>
              <a:rPr lang="en-US" dirty="0"/>
              <a:t>help or hurt flow </a:t>
            </a:r>
            <a:r>
              <a:rPr lang="en-US" dirty="0" smtClean="0"/>
              <a:t>distribution?</a:t>
            </a:r>
          </a:p>
          <a:p>
            <a:pPr lvl="1"/>
            <a:r>
              <a:rPr lang="en-US" dirty="0" smtClean="0"/>
              <a:t>Why?</a:t>
            </a:r>
            <a:endParaRPr lang="en-US" dirty="0"/>
          </a:p>
          <a:p>
            <a:r>
              <a:rPr lang="en-US" dirty="0" smtClean="0"/>
              <a:t>If you increase velocity in a manifold what else must you do to maintain uniform flow distribution?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10" y="5244752"/>
            <a:ext cx="5768840" cy="72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247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Floc Hopper Q's: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123" y="1624860"/>
            <a:ext cx="5132006" cy="4114800"/>
          </a:xfrm>
        </p:spPr>
        <p:txBody>
          <a:bodyPr/>
          <a:lstStyle/>
          <a:p>
            <a:r>
              <a:rPr lang="en-US" dirty="0" smtClean="0"/>
              <a:t>What is in the floc hopper before it fills with flocs?</a:t>
            </a:r>
          </a:p>
          <a:p>
            <a:r>
              <a:rPr lang="en-US" dirty="0" smtClean="0"/>
              <a:t>Why do flocs flow over the floc hopper weir? </a:t>
            </a:r>
          </a:p>
          <a:p>
            <a:r>
              <a:rPr lang="en-US" dirty="0" smtClean="0"/>
              <a:t>Why does a floc blanket interface slowly rise?</a:t>
            </a:r>
          </a:p>
          <a:p>
            <a:r>
              <a:rPr lang="en-US" dirty="0" smtClean="0"/>
              <a:t>How fast are flocs settling unto the sloped bottom?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275129" y="1773141"/>
            <a:ext cx="3868871" cy="4822466"/>
            <a:chOff x="6194066" y="1773141"/>
            <a:chExt cx="3868871" cy="4822466"/>
          </a:xfrm>
        </p:grpSpPr>
        <p:pic>
          <p:nvPicPr>
            <p:cNvPr id="50178" name="Picture 2" descr="N:\RESEARCH\Sedimentation Tank Hydraulics\Summer 2013\Experiments\JD31\PAC 2.5 mgL\Images1\Image 1 1.TIF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78" r="8039"/>
            <a:stretch/>
          </p:blipFill>
          <p:spPr bwMode="auto">
            <a:xfrm>
              <a:off x="6194066" y="1773141"/>
              <a:ext cx="2552370" cy="4822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N:\RESEARCH\Sedimentation Tank Hydraulics\Summer 2013\Experiments\JD31\PAC 2.5 mgL\Images1\Image 1 1.TIF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60" r="18870"/>
            <a:stretch/>
          </p:blipFill>
          <p:spPr bwMode="auto">
            <a:xfrm flipH="1">
              <a:off x="8401690" y="1773141"/>
              <a:ext cx="1661247" cy="4822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8112561" y="4866198"/>
              <a:ext cx="795131" cy="1395712"/>
              <a:chOff x="8112561" y="4866198"/>
              <a:chExt cx="795131" cy="1395712"/>
            </a:xfrm>
          </p:grpSpPr>
          <p:sp>
            <p:nvSpPr>
              <p:cNvPr id="4" name="Oval 3"/>
              <p:cNvSpPr/>
              <p:nvPr/>
            </p:nvSpPr>
            <p:spPr bwMode="auto">
              <a:xfrm>
                <a:off x="8112561" y="4866198"/>
                <a:ext cx="795131" cy="795131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2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8439147" y="5618385"/>
                <a:ext cx="141958" cy="643525"/>
                <a:chOff x="8432796" y="5618385"/>
                <a:chExt cx="141958" cy="643525"/>
              </a:xfrm>
            </p:grpSpPr>
            <p:sp>
              <p:nvSpPr>
                <p:cNvPr id="6" name="Freeform 5"/>
                <p:cNvSpPr/>
                <p:nvPr/>
              </p:nvSpPr>
              <p:spPr bwMode="auto">
                <a:xfrm>
                  <a:off x="8437516" y="5618385"/>
                  <a:ext cx="134662" cy="643525"/>
                </a:xfrm>
                <a:custGeom>
                  <a:avLst/>
                  <a:gdLst>
                    <a:gd name="connsiteX0" fmla="*/ 2847 w 140286"/>
                    <a:gd name="connsiteY0" fmla="*/ 72417 h 790313"/>
                    <a:gd name="connsiteX1" fmla="*/ 49211 w 140286"/>
                    <a:gd name="connsiteY1" fmla="*/ 713785 h 790313"/>
                    <a:gd name="connsiteX2" fmla="*/ 95575 w 140286"/>
                    <a:gd name="connsiteY2" fmla="*/ 708634 h 790313"/>
                    <a:gd name="connsiteX3" fmla="*/ 136787 w 140286"/>
                    <a:gd name="connsiteY3" fmla="*/ 85296 h 790313"/>
                    <a:gd name="connsiteX4" fmla="*/ 2847 w 140286"/>
                    <a:gd name="connsiteY4" fmla="*/ 72417 h 790313"/>
                    <a:gd name="connsiteX0" fmla="*/ 2847 w 140286"/>
                    <a:gd name="connsiteY0" fmla="*/ 72417 h 790313"/>
                    <a:gd name="connsiteX1" fmla="*/ 49211 w 140286"/>
                    <a:gd name="connsiteY1" fmla="*/ 713785 h 790313"/>
                    <a:gd name="connsiteX2" fmla="*/ 95575 w 140286"/>
                    <a:gd name="connsiteY2" fmla="*/ 708634 h 790313"/>
                    <a:gd name="connsiteX3" fmla="*/ 136787 w 140286"/>
                    <a:gd name="connsiteY3" fmla="*/ 85296 h 790313"/>
                    <a:gd name="connsiteX4" fmla="*/ 2847 w 140286"/>
                    <a:gd name="connsiteY4" fmla="*/ 72417 h 790313"/>
                    <a:gd name="connsiteX0" fmla="*/ 2847 w 140286"/>
                    <a:gd name="connsiteY0" fmla="*/ 38365 h 756261"/>
                    <a:gd name="connsiteX1" fmla="*/ 49211 w 140286"/>
                    <a:gd name="connsiteY1" fmla="*/ 679733 h 756261"/>
                    <a:gd name="connsiteX2" fmla="*/ 95575 w 140286"/>
                    <a:gd name="connsiteY2" fmla="*/ 674582 h 756261"/>
                    <a:gd name="connsiteX3" fmla="*/ 136787 w 140286"/>
                    <a:gd name="connsiteY3" fmla="*/ 51244 h 756261"/>
                    <a:gd name="connsiteX4" fmla="*/ 2847 w 140286"/>
                    <a:gd name="connsiteY4" fmla="*/ 38365 h 756261"/>
                    <a:gd name="connsiteX0" fmla="*/ 2847 w 140286"/>
                    <a:gd name="connsiteY0" fmla="*/ 38365 h 756261"/>
                    <a:gd name="connsiteX1" fmla="*/ 49211 w 140286"/>
                    <a:gd name="connsiteY1" fmla="*/ 679733 h 756261"/>
                    <a:gd name="connsiteX2" fmla="*/ 95575 w 140286"/>
                    <a:gd name="connsiteY2" fmla="*/ 674582 h 756261"/>
                    <a:gd name="connsiteX3" fmla="*/ 136787 w 140286"/>
                    <a:gd name="connsiteY3" fmla="*/ 51244 h 756261"/>
                    <a:gd name="connsiteX4" fmla="*/ 2847 w 140286"/>
                    <a:gd name="connsiteY4" fmla="*/ 38365 h 756261"/>
                    <a:gd name="connsiteX0" fmla="*/ 2847 w 140286"/>
                    <a:gd name="connsiteY0" fmla="*/ 1014 h 718910"/>
                    <a:gd name="connsiteX1" fmla="*/ 49211 w 140286"/>
                    <a:gd name="connsiteY1" fmla="*/ 642382 h 718910"/>
                    <a:gd name="connsiteX2" fmla="*/ 95575 w 140286"/>
                    <a:gd name="connsiteY2" fmla="*/ 637231 h 718910"/>
                    <a:gd name="connsiteX3" fmla="*/ 136787 w 140286"/>
                    <a:gd name="connsiteY3" fmla="*/ 13893 h 718910"/>
                    <a:gd name="connsiteX4" fmla="*/ 2847 w 140286"/>
                    <a:gd name="connsiteY4" fmla="*/ 1014 h 718910"/>
                    <a:gd name="connsiteX0" fmla="*/ 2847 w 140286"/>
                    <a:gd name="connsiteY0" fmla="*/ 1014 h 718910"/>
                    <a:gd name="connsiteX1" fmla="*/ 49211 w 140286"/>
                    <a:gd name="connsiteY1" fmla="*/ 642382 h 718910"/>
                    <a:gd name="connsiteX2" fmla="*/ 95575 w 140286"/>
                    <a:gd name="connsiteY2" fmla="*/ 637231 h 718910"/>
                    <a:gd name="connsiteX3" fmla="*/ 136787 w 140286"/>
                    <a:gd name="connsiteY3" fmla="*/ 13893 h 718910"/>
                    <a:gd name="connsiteX4" fmla="*/ 2847 w 140286"/>
                    <a:gd name="connsiteY4" fmla="*/ 1014 h 718910"/>
                    <a:gd name="connsiteX0" fmla="*/ 2847 w 140286"/>
                    <a:gd name="connsiteY0" fmla="*/ 1014 h 684662"/>
                    <a:gd name="connsiteX1" fmla="*/ 49211 w 140286"/>
                    <a:gd name="connsiteY1" fmla="*/ 642382 h 684662"/>
                    <a:gd name="connsiteX2" fmla="*/ 95575 w 140286"/>
                    <a:gd name="connsiteY2" fmla="*/ 637231 h 684662"/>
                    <a:gd name="connsiteX3" fmla="*/ 136787 w 140286"/>
                    <a:gd name="connsiteY3" fmla="*/ 13893 h 684662"/>
                    <a:gd name="connsiteX4" fmla="*/ 2847 w 140286"/>
                    <a:gd name="connsiteY4" fmla="*/ 1014 h 684662"/>
                    <a:gd name="connsiteX0" fmla="*/ 2847 w 140286"/>
                    <a:gd name="connsiteY0" fmla="*/ 1014 h 684662"/>
                    <a:gd name="connsiteX1" fmla="*/ 49211 w 140286"/>
                    <a:gd name="connsiteY1" fmla="*/ 642382 h 684662"/>
                    <a:gd name="connsiteX2" fmla="*/ 95575 w 140286"/>
                    <a:gd name="connsiteY2" fmla="*/ 637231 h 684662"/>
                    <a:gd name="connsiteX3" fmla="*/ 136787 w 140286"/>
                    <a:gd name="connsiteY3" fmla="*/ 13893 h 684662"/>
                    <a:gd name="connsiteX4" fmla="*/ 2847 w 140286"/>
                    <a:gd name="connsiteY4" fmla="*/ 1014 h 684662"/>
                    <a:gd name="connsiteX0" fmla="*/ 2847 w 140286"/>
                    <a:gd name="connsiteY0" fmla="*/ 1014 h 642584"/>
                    <a:gd name="connsiteX1" fmla="*/ 49211 w 140286"/>
                    <a:gd name="connsiteY1" fmla="*/ 642382 h 642584"/>
                    <a:gd name="connsiteX2" fmla="*/ 95575 w 140286"/>
                    <a:gd name="connsiteY2" fmla="*/ 637231 h 642584"/>
                    <a:gd name="connsiteX3" fmla="*/ 136787 w 140286"/>
                    <a:gd name="connsiteY3" fmla="*/ 13893 h 642584"/>
                    <a:gd name="connsiteX4" fmla="*/ 2847 w 140286"/>
                    <a:gd name="connsiteY4" fmla="*/ 1014 h 642584"/>
                    <a:gd name="connsiteX0" fmla="*/ 2847 w 139590"/>
                    <a:gd name="connsiteY0" fmla="*/ 1014 h 642584"/>
                    <a:gd name="connsiteX1" fmla="*/ 49211 w 139590"/>
                    <a:gd name="connsiteY1" fmla="*/ 642382 h 642584"/>
                    <a:gd name="connsiteX2" fmla="*/ 95575 w 139590"/>
                    <a:gd name="connsiteY2" fmla="*/ 637231 h 642584"/>
                    <a:gd name="connsiteX3" fmla="*/ 136787 w 139590"/>
                    <a:gd name="connsiteY3" fmla="*/ 13893 h 642584"/>
                    <a:gd name="connsiteX4" fmla="*/ 2847 w 139590"/>
                    <a:gd name="connsiteY4" fmla="*/ 1014 h 642584"/>
                    <a:gd name="connsiteX0" fmla="*/ 2294 w 139037"/>
                    <a:gd name="connsiteY0" fmla="*/ 1014 h 642584"/>
                    <a:gd name="connsiteX1" fmla="*/ 48658 w 139037"/>
                    <a:gd name="connsiteY1" fmla="*/ 642382 h 642584"/>
                    <a:gd name="connsiteX2" fmla="*/ 95022 w 139037"/>
                    <a:gd name="connsiteY2" fmla="*/ 637231 h 642584"/>
                    <a:gd name="connsiteX3" fmla="*/ 136234 w 139037"/>
                    <a:gd name="connsiteY3" fmla="*/ 13893 h 642584"/>
                    <a:gd name="connsiteX4" fmla="*/ 2294 w 139037"/>
                    <a:gd name="connsiteY4" fmla="*/ 1014 h 642584"/>
                    <a:gd name="connsiteX0" fmla="*/ 2294 w 139037"/>
                    <a:gd name="connsiteY0" fmla="*/ 1955 h 643525"/>
                    <a:gd name="connsiteX1" fmla="*/ 48658 w 139037"/>
                    <a:gd name="connsiteY1" fmla="*/ 643323 h 643525"/>
                    <a:gd name="connsiteX2" fmla="*/ 95022 w 139037"/>
                    <a:gd name="connsiteY2" fmla="*/ 638172 h 643525"/>
                    <a:gd name="connsiteX3" fmla="*/ 136234 w 139037"/>
                    <a:gd name="connsiteY3" fmla="*/ 7690 h 643525"/>
                    <a:gd name="connsiteX4" fmla="*/ 2294 w 139037"/>
                    <a:gd name="connsiteY4" fmla="*/ 1955 h 643525"/>
                    <a:gd name="connsiteX0" fmla="*/ 2294 w 136234"/>
                    <a:gd name="connsiteY0" fmla="*/ 1955 h 643525"/>
                    <a:gd name="connsiteX1" fmla="*/ 48658 w 136234"/>
                    <a:gd name="connsiteY1" fmla="*/ 643323 h 643525"/>
                    <a:gd name="connsiteX2" fmla="*/ 95022 w 136234"/>
                    <a:gd name="connsiteY2" fmla="*/ 638172 h 643525"/>
                    <a:gd name="connsiteX3" fmla="*/ 136234 w 136234"/>
                    <a:gd name="connsiteY3" fmla="*/ 7690 h 643525"/>
                    <a:gd name="connsiteX4" fmla="*/ 2294 w 136234"/>
                    <a:gd name="connsiteY4" fmla="*/ 1955 h 643525"/>
                    <a:gd name="connsiteX0" fmla="*/ 0 w 133940"/>
                    <a:gd name="connsiteY0" fmla="*/ 1955 h 643525"/>
                    <a:gd name="connsiteX1" fmla="*/ 46364 w 133940"/>
                    <a:gd name="connsiteY1" fmla="*/ 643323 h 643525"/>
                    <a:gd name="connsiteX2" fmla="*/ 92728 w 133940"/>
                    <a:gd name="connsiteY2" fmla="*/ 638172 h 643525"/>
                    <a:gd name="connsiteX3" fmla="*/ 133940 w 133940"/>
                    <a:gd name="connsiteY3" fmla="*/ 7690 h 643525"/>
                    <a:gd name="connsiteX4" fmla="*/ 0 w 133940"/>
                    <a:gd name="connsiteY4" fmla="*/ 1955 h 643525"/>
                    <a:gd name="connsiteX0" fmla="*/ 722 w 134662"/>
                    <a:gd name="connsiteY0" fmla="*/ 1955 h 643525"/>
                    <a:gd name="connsiteX1" fmla="*/ 47086 w 134662"/>
                    <a:gd name="connsiteY1" fmla="*/ 643323 h 643525"/>
                    <a:gd name="connsiteX2" fmla="*/ 93450 w 134662"/>
                    <a:gd name="connsiteY2" fmla="*/ 638172 h 643525"/>
                    <a:gd name="connsiteX3" fmla="*/ 134662 w 134662"/>
                    <a:gd name="connsiteY3" fmla="*/ 7690 h 643525"/>
                    <a:gd name="connsiteX4" fmla="*/ 722 w 134662"/>
                    <a:gd name="connsiteY4" fmla="*/ 1955 h 64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662" h="643525">
                      <a:moveTo>
                        <a:pt x="722" y="1955"/>
                      </a:moveTo>
                      <a:cubicBezTo>
                        <a:pt x="-6729" y="113847"/>
                        <a:pt x="45918" y="446799"/>
                        <a:pt x="47086" y="643323"/>
                      </a:cubicBezTo>
                      <a:cubicBezTo>
                        <a:pt x="70268" y="641176"/>
                        <a:pt x="71711" y="647670"/>
                        <a:pt x="93450" y="638172"/>
                      </a:cubicBezTo>
                      <a:cubicBezTo>
                        <a:pt x="93758" y="485799"/>
                        <a:pt x="129114" y="114819"/>
                        <a:pt x="134662" y="7690"/>
                      </a:cubicBezTo>
                      <a:cubicBezTo>
                        <a:pt x="69838" y="822"/>
                        <a:pt x="66833" y="-2338"/>
                        <a:pt x="722" y="195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grpSp>
              <p:nvGrpSpPr>
                <p:cNvPr id="7" name="Group 57"/>
                <p:cNvGrpSpPr/>
                <p:nvPr/>
              </p:nvGrpSpPr>
              <p:grpSpPr>
                <a:xfrm>
                  <a:off x="8432796" y="5629509"/>
                  <a:ext cx="141958" cy="627824"/>
                  <a:chOff x="5648502" y="4706412"/>
                  <a:chExt cx="197883" cy="310551"/>
                </a:xfrm>
              </p:grpSpPr>
              <p:sp>
                <p:nvSpPr>
                  <p:cNvPr id="8" name="Freeform 7"/>
                  <p:cNvSpPr/>
                  <p:nvPr/>
                </p:nvSpPr>
                <p:spPr bwMode="auto">
                  <a:xfrm>
                    <a:off x="5774252" y="4706412"/>
                    <a:ext cx="72133" cy="310551"/>
                  </a:xfrm>
                  <a:custGeom>
                    <a:avLst/>
                    <a:gdLst>
                      <a:gd name="connsiteX0" fmla="*/ 60385 w 60385"/>
                      <a:gd name="connsiteY0" fmla="*/ 0 h 310551"/>
                      <a:gd name="connsiteX1" fmla="*/ 0 w 60385"/>
                      <a:gd name="connsiteY1" fmla="*/ 310551 h 310551"/>
                      <a:gd name="connsiteX0" fmla="*/ 66259 w 66259"/>
                      <a:gd name="connsiteY0" fmla="*/ 0 h 310551"/>
                      <a:gd name="connsiteX1" fmla="*/ 5874 w 66259"/>
                      <a:gd name="connsiteY1" fmla="*/ 310551 h 310551"/>
                      <a:gd name="connsiteX0" fmla="*/ 66259 w 72133"/>
                      <a:gd name="connsiteY0" fmla="*/ 0 h 310551"/>
                      <a:gd name="connsiteX1" fmla="*/ 5874 w 72133"/>
                      <a:gd name="connsiteY1" fmla="*/ 310551 h 310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2133" h="310551">
                        <a:moveTo>
                          <a:pt x="66259" y="0"/>
                        </a:moveTo>
                        <a:cubicBezTo>
                          <a:pt x="72133" y="120852"/>
                          <a:pt x="0" y="163698"/>
                          <a:pt x="5874" y="310551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9" name="Freeform 8"/>
                  <p:cNvSpPr/>
                  <p:nvPr/>
                </p:nvSpPr>
                <p:spPr bwMode="auto">
                  <a:xfrm flipH="1">
                    <a:off x="5648502" y="4706412"/>
                    <a:ext cx="72133" cy="310551"/>
                  </a:xfrm>
                  <a:custGeom>
                    <a:avLst/>
                    <a:gdLst>
                      <a:gd name="connsiteX0" fmla="*/ 60385 w 60385"/>
                      <a:gd name="connsiteY0" fmla="*/ 0 h 310551"/>
                      <a:gd name="connsiteX1" fmla="*/ 0 w 60385"/>
                      <a:gd name="connsiteY1" fmla="*/ 310551 h 310551"/>
                      <a:gd name="connsiteX0" fmla="*/ 66259 w 66259"/>
                      <a:gd name="connsiteY0" fmla="*/ 0 h 310551"/>
                      <a:gd name="connsiteX1" fmla="*/ 5874 w 66259"/>
                      <a:gd name="connsiteY1" fmla="*/ 310551 h 310551"/>
                      <a:gd name="connsiteX0" fmla="*/ 66259 w 72133"/>
                      <a:gd name="connsiteY0" fmla="*/ 0 h 310551"/>
                      <a:gd name="connsiteX1" fmla="*/ 5874 w 72133"/>
                      <a:gd name="connsiteY1" fmla="*/ 310551 h 310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2133" h="310551">
                        <a:moveTo>
                          <a:pt x="66259" y="0"/>
                        </a:moveTo>
                        <a:cubicBezTo>
                          <a:pt x="72133" y="120852"/>
                          <a:pt x="0" y="163698"/>
                          <a:pt x="5874" y="310551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Floc Blanket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would a floc blanket not work if AguaClara didn’t use plate settlers?</a:t>
            </a:r>
          </a:p>
          <a:p>
            <a:r>
              <a:rPr lang="en-US" dirty="0" smtClean="0"/>
              <a:t>What mechanisms could explain why a floc blanket reduces the turbidity of the settled water?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6533866" cy="1143000"/>
          </a:xfrm>
        </p:spPr>
        <p:txBody>
          <a:bodyPr/>
          <a:lstStyle/>
          <a:p>
            <a:r>
              <a:rPr lang="en-US" dirty="0" smtClean="0"/>
              <a:t>Backwash Requirements – Head Loss (force balance)</a:t>
            </a:r>
            <a:endParaRPr lang="en-US" dirty="0"/>
          </a:p>
        </p:txBody>
      </p:sp>
      <p:sp>
        <p:nvSpPr>
          <p:cNvPr id="4" name="Rectangle 5" descr="Cork"/>
          <p:cNvSpPr>
            <a:spLocks noChangeArrowheads="1"/>
          </p:cNvSpPr>
          <p:nvPr/>
        </p:nvSpPr>
        <p:spPr bwMode="auto">
          <a:xfrm>
            <a:off x="7525445" y="4339908"/>
            <a:ext cx="1494503" cy="2330245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2"/>
            </a:solidFill>
            <a:miter lim="800000"/>
            <a:headEnd type="none" w="sm" len="sm"/>
            <a:tailEnd type="none" w="med" len="sm"/>
          </a:ln>
          <a:effectLst/>
        </p:spPr>
        <p:txBody>
          <a:bodyPr wrap="none" anchor="ctr"/>
          <a:lstStyle/>
          <a:p>
            <a:pPr algn="ctr"/>
            <a:endParaRPr lang="en-US" b="0" dirty="0">
              <a:solidFill>
                <a:schemeClr val="bg2"/>
              </a:solidFill>
              <a:latin typeface="Book Antiqua" pitchFamily="18" charset="0"/>
            </a:endParaRPr>
          </a:p>
        </p:txBody>
      </p:sp>
      <p:sp>
        <p:nvSpPr>
          <p:cNvPr id="8" name="Arc 7"/>
          <p:cNvSpPr/>
          <p:nvPr/>
        </p:nvSpPr>
        <p:spPr bwMode="auto">
          <a:xfrm flipV="1">
            <a:off x="7987561" y="4113773"/>
            <a:ext cx="629265" cy="629265"/>
          </a:xfrm>
          <a:prstGeom prst="arc">
            <a:avLst>
              <a:gd name="adj1" fmla="val 10799995"/>
              <a:gd name="adj2" fmla="val 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5" descr="Cork"/>
          <p:cNvSpPr>
            <a:spLocks noChangeArrowheads="1"/>
          </p:cNvSpPr>
          <p:nvPr/>
        </p:nvSpPr>
        <p:spPr bwMode="auto">
          <a:xfrm>
            <a:off x="6591379" y="3175819"/>
            <a:ext cx="139287" cy="3499251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/>
          <a:lstStyle/>
          <a:p>
            <a:pPr algn="ctr"/>
            <a:endParaRPr lang="en-US" b="0" dirty="0">
              <a:solidFill>
                <a:schemeClr val="bg2"/>
              </a:solidFill>
              <a:latin typeface="Book Antiqua" pitchFamily="18" charset="0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6581548" y="2917371"/>
            <a:ext cx="136419" cy="3772447"/>
          </a:xfrm>
          <a:custGeom>
            <a:avLst/>
            <a:gdLst>
              <a:gd name="connsiteX0" fmla="*/ 429341 w 3501922"/>
              <a:gd name="connsiteY0" fmla="*/ 19665 h 3796891"/>
              <a:gd name="connsiteX1" fmla="*/ 439174 w 3501922"/>
              <a:gd name="connsiteY1" fmla="*/ 3254478 h 3796891"/>
              <a:gd name="connsiteX2" fmla="*/ 3064387 w 3501922"/>
              <a:gd name="connsiteY2" fmla="*/ 3254478 h 3796891"/>
              <a:gd name="connsiteX3" fmla="*/ 3064387 w 3501922"/>
              <a:gd name="connsiteY3" fmla="*/ 0 h 3796891"/>
              <a:gd name="connsiteX0" fmla="*/ 429341 w 3501922"/>
              <a:gd name="connsiteY0" fmla="*/ 19665 h 3796891"/>
              <a:gd name="connsiteX1" fmla="*/ 439174 w 3501922"/>
              <a:gd name="connsiteY1" fmla="*/ 3254478 h 3796891"/>
              <a:gd name="connsiteX2" fmla="*/ 3064387 w 3501922"/>
              <a:gd name="connsiteY2" fmla="*/ 3254478 h 3796891"/>
              <a:gd name="connsiteX3" fmla="*/ 3064387 w 3501922"/>
              <a:gd name="connsiteY3" fmla="*/ 0 h 3796891"/>
              <a:gd name="connsiteX0" fmla="*/ 0 w 3072581"/>
              <a:gd name="connsiteY0" fmla="*/ 19665 h 3796891"/>
              <a:gd name="connsiteX1" fmla="*/ 9833 w 3072581"/>
              <a:gd name="connsiteY1" fmla="*/ 3254478 h 3796891"/>
              <a:gd name="connsiteX2" fmla="*/ 2635046 w 3072581"/>
              <a:gd name="connsiteY2" fmla="*/ 3254478 h 3796891"/>
              <a:gd name="connsiteX3" fmla="*/ 2635046 w 3072581"/>
              <a:gd name="connsiteY3" fmla="*/ 0 h 3796891"/>
              <a:gd name="connsiteX0" fmla="*/ 0 w 3072581"/>
              <a:gd name="connsiteY0" fmla="*/ 19665 h 3254478"/>
              <a:gd name="connsiteX1" fmla="*/ 9833 w 3072581"/>
              <a:gd name="connsiteY1" fmla="*/ 3254478 h 3254478"/>
              <a:gd name="connsiteX2" fmla="*/ 2635046 w 3072581"/>
              <a:gd name="connsiteY2" fmla="*/ 3254478 h 3254478"/>
              <a:gd name="connsiteX3" fmla="*/ 2635046 w 3072581"/>
              <a:gd name="connsiteY3" fmla="*/ 0 h 3254478"/>
              <a:gd name="connsiteX0" fmla="*/ 0 w 2635046"/>
              <a:gd name="connsiteY0" fmla="*/ 19665 h 3254478"/>
              <a:gd name="connsiteX1" fmla="*/ 9833 w 2635046"/>
              <a:gd name="connsiteY1" fmla="*/ 3254478 h 3254478"/>
              <a:gd name="connsiteX2" fmla="*/ 2635046 w 2635046"/>
              <a:gd name="connsiteY2" fmla="*/ 3254478 h 3254478"/>
              <a:gd name="connsiteX3" fmla="*/ 2635046 w 2635046"/>
              <a:gd name="connsiteY3" fmla="*/ 0 h 3254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5046" h="3254478">
                <a:moveTo>
                  <a:pt x="0" y="19665"/>
                </a:moveTo>
                <a:cubicBezTo>
                  <a:pt x="3278" y="1097936"/>
                  <a:pt x="6555" y="2176207"/>
                  <a:pt x="9833" y="3254478"/>
                </a:cubicBezTo>
                <a:lnTo>
                  <a:pt x="2635046" y="3254478"/>
                </a:lnTo>
                <a:lnTo>
                  <a:pt x="2635046" y="0"/>
                </a:ln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709366" y="6522669"/>
            <a:ext cx="835743" cy="167149"/>
            <a:chOff x="1179871" y="5447071"/>
            <a:chExt cx="2168013" cy="270387"/>
          </a:xfrm>
        </p:grpSpPr>
        <p:sp>
          <p:nvSpPr>
            <p:cNvPr id="14" name="Rectangle 5" descr="Cork"/>
            <p:cNvSpPr>
              <a:spLocks noChangeArrowheads="1"/>
            </p:cNvSpPr>
            <p:nvPr/>
          </p:nvSpPr>
          <p:spPr bwMode="auto">
            <a:xfrm>
              <a:off x="1179872" y="5466735"/>
              <a:ext cx="2163096" cy="245806"/>
            </a:xfrm>
            <a:prstGeom prst="rect">
              <a:avLst/>
            </a:prstGeom>
            <a:solidFill>
              <a:schemeClr val="accent3"/>
            </a:solidFill>
            <a:ln w="12700">
              <a:noFill/>
              <a:miter lim="800000"/>
              <a:headEnd type="none" w="sm" len="sm"/>
              <a:tailEnd type="none" w="med" len="sm"/>
            </a:ln>
            <a:effectLst/>
          </p:spPr>
          <p:txBody>
            <a:bodyPr wrap="none" anchor="ctr"/>
            <a:lstStyle/>
            <a:p>
              <a:pPr algn="ctr"/>
              <a:endParaRPr lang="en-US" b="0" dirty="0">
                <a:solidFill>
                  <a:schemeClr val="bg2"/>
                </a:solidFill>
                <a:latin typeface="Book Antiqua" pitchFamily="18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>
              <a:off x="1179871" y="5447071"/>
              <a:ext cx="2163097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184787" y="5717458"/>
              <a:ext cx="2163097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cxnSp>
        <p:nvCxnSpPr>
          <p:cNvPr id="22" name="Straight Connector 21"/>
          <p:cNvCxnSpPr>
            <a:stCxn id="7" idx="1"/>
          </p:cNvCxnSpPr>
          <p:nvPr/>
        </p:nvCxnSpPr>
        <p:spPr bwMode="auto">
          <a:xfrm flipH="1">
            <a:off x="5147673" y="6689818"/>
            <a:ext cx="1434384" cy="1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rot="10800000">
            <a:off x="5167338" y="3174770"/>
            <a:ext cx="1380331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rot="10800000">
            <a:off x="5836716" y="4359575"/>
            <a:ext cx="1728596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10800000">
            <a:off x="5862505" y="5308375"/>
            <a:ext cx="1631884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rot="10800000">
            <a:off x="5785136" y="6463679"/>
            <a:ext cx="1741489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5400000">
            <a:off x="3692657" y="4933217"/>
            <a:ext cx="3514790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 rot="5400000">
            <a:off x="5511334" y="3763178"/>
            <a:ext cx="1174719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rot="5400000">
            <a:off x="5519977" y="5907006"/>
            <a:ext cx="1155845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5975420" y="6463677"/>
          <a:ext cx="248134" cy="209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6" name="Equation" r:id="rId4" imgW="495000" imgH="419040" progId="Equation.DSMT4">
                  <p:embed/>
                </p:oleObj>
              </mc:Choice>
              <mc:Fallback>
                <p:oleObj name="Equation" r:id="rId4" imgW="4950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5420" y="6463677"/>
                        <a:ext cx="248134" cy="209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"/>
          <p:cNvGraphicFramePr>
            <a:graphicFrameLocks noChangeAspect="1"/>
          </p:cNvGraphicFramePr>
          <p:nvPr/>
        </p:nvGraphicFramePr>
        <p:xfrm>
          <a:off x="5760345" y="3584575"/>
          <a:ext cx="558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7" name="Equation" r:id="rId6" imgW="558720" imgH="419040" progId="Equation.DSMT4">
                  <p:embed/>
                </p:oleObj>
              </mc:Choice>
              <mc:Fallback>
                <p:oleObj name="Equation" r:id="rId6" imgW="55872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0345" y="3584575"/>
                        <a:ext cx="558800" cy="419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3"/>
          <p:cNvGraphicFramePr>
            <a:graphicFrameLocks noChangeAspect="1"/>
          </p:cNvGraphicFramePr>
          <p:nvPr/>
        </p:nvGraphicFramePr>
        <p:xfrm>
          <a:off x="5681794" y="5723380"/>
          <a:ext cx="825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8" name="Equation" r:id="rId8" imgW="825480" imgH="380880" progId="Equation.DSMT4">
                  <p:embed/>
                </p:oleObj>
              </mc:Choice>
              <mc:Fallback>
                <p:oleObj name="Equation" r:id="rId8" imgW="82548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1794" y="5723380"/>
                        <a:ext cx="825500" cy="381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5" descr="Cork"/>
          <p:cNvSpPr>
            <a:spLocks noChangeArrowheads="1"/>
          </p:cNvSpPr>
          <p:nvPr/>
        </p:nvSpPr>
        <p:spPr bwMode="auto">
          <a:xfrm>
            <a:off x="7525446" y="4821691"/>
            <a:ext cx="1494503" cy="609600"/>
          </a:xfrm>
          <a:prstGeom prst="rect">
            <a:avLst/>
          </a:prstGeom>
          <a:blipFill dpi="0" rotWithShape="1">
            <a:blip r:embed="rId10" cstate="print">
              <a:alphaModFix amt="50000"/>
            </a:blip>
            <a:srcRect/>
            <a:tile tx="0" ty="0" sx="100000" sy="100000" flip="none" algn="tl"/>
          </a:blipFill>
          <a:ln w="127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/>
          <a:lstStyle/>
          <a:p>
            <a:pPr algn="ctr"/>
            <a:endParaRPr lang="en-US" b="0" dirty="0">
              <a:solidFill>
                <a:schemeClr val="bg2"/>
              </a:solidFill>
              <a:latin typeface="Book Antiqua" pitchFamily="18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 bwMode="auto">
          <a:xfrm rot="5400000">
            <a:off x="5623692" y="4837750"/>
            <a:ext cx="963010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5858187" y="4621665"/>
          <a:ext cx="482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9" name="Equation" r:id="rId11" imgW="482400" imgH="419040" progId="Equation.DSMT4">
                  <p:embed/>
                </p:oleObj>
              </mc:Choice>
              <mc:Fallback>
                <p:oleObj name="Equation" r:id="rId11" imgW="4824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8187" y="4621665"/>
                        <a:ext cx="482600" cy="419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3"/>
          <p:cNvGraphicFramePr>
            <a:graphicFrameLocks noChangeAspect="1"/>
          </p:cNvGraphicFramePr>
          <p:nvPr/>
        </p:nvGraphicFramePr>
        <p:xfrm>
          <a:off x="4739583" y="4445000"/>
          <a:ext cx="1117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40" name="Equation" r:id="rId13" imgW="1117440" imgH="380880" progId="Equation.DSMT4">
                  <p:embed/>
                </p:oleObj>
              </mc:Choice>
              <mc:Fallback>
                <p:oleObj name="Equation" r:id="rId13" imgW="111744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9583" y="4445000"/>
                        <a:ext cx="1117600" cy="381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3"/>
          <p:cNvGraphicFramePr>
            <a:graphicFrameLocks noChangeAspect="1"/>
          </p:cNvGraphicFramePr>
          <p:nvPr/>
        </p:nvGraphicFramePr>
        <p:xfrm>
          <a:off x="-517749" y="6858000"/>
          <a:ext cx="110617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41" name="Equation" r:id="rId15" imgW="11061360" imgH="2412720" progId="Equation.DSMT4">
                  <p:embed/>
                </p:oleObj>
              </mc:Choice>
              <mc:Fallback>
                <p:oleObj name="Equation" r:id="rId15" imgW="11061360" imgH="241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17749" y="6858000"/>
                        <a:ext cx="11061700" cy="241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0507" name="Object 11"/>
          <p:cNvGraphicFramePr>
            <a:graphicFrameLocks noChangeAspect="1"/>
          </p:cNvGraphicFramePr>
          <p:nvPr/>
        </p:nvGraphicFramePr>
        <p:xfrm>
          <a:off x="0" y="4320224"/>
          <a:ext cx="4457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42" name="Equation" r:id="rId17" imgW="4457520" imgH="914400" progId="Equation.DSMT4">
                  <p:embed/>
                </p:oleObj>
              </mc:Choice>
              <mc:Fallback>
                <p:oleObj name="Equation" r:id="rId17" imgW="44575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320224"/>
                        <a:ext cx="44577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0" y="5265597"/>
            <a:ext cx="5501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For </a:t>
            </a:r>
            <a:r>
              <a:rPr lang="en-US" b="0" dirty="0" err="1" smtClean="0">
                <a:latin typeface="Symbol" pitchFamily="18" charset="2"/>
              </a:rPr>
              <a:t>e</a:t>
            </a:r>
            <a:r>
              <a:rPr lang="en-US" b="0" baseline="-25000" dirty="0" err="1" smtClean="0">
                <a:latin typeface="+mj-lt"/>
              </a:rPr>
              <a:t>FiSand</a:t>
            </a:r>
            <a:r>
              <a:rPr lang="en-US" b="0" dirty="0" smtClean="0"/>
              <a:t>=0.4 and </a:t>
            </a:r>
            <a:r>
              <a:rPr lang="en-US" b="0" dirty="0" err="1" smtClean="0">
                <a:latin typeface="Symbol" pitchFamily="18" charset="2"/>
              </a:rPr>
              <a:t>r</a:t>
            </a:r>
            <a:r>
              <a:rPr lang="en-US" b="0" baseline="-25000" dirty="0" err="1" smtClean="0"/>
              <a:t>Sand</a:t>
            </a:r>
            <a:r>
              <a:rPr lang="en-US" b="0" dirty="0" smtClean="0"/>
              <a:t>=2650 kg/m</a:t>
            </a:r>
            <a:r>
              <a:rPr lang="en-US" b="0" baseline="30000" dirty="0" smtClean="0"/>
              <a:t>3</a:t>
            </a:r>
            <a:endParaRPr lang="en-US" b="0" baseline="30000" dirty="0"/>
          </a:p>
        </p:txBody>
      </p:sp>
      <p:sp>
        <p:nvSpPr>
          <p:cNvPr id="58" name="Rectangle 5" descr="Cork"/>
          <p:cNvSpPr>
            <a:spLocks noChangeArrowheads="1"/>
          </p:cNvSpPr>
          <p:nvPr/>
        </p:nvSpPr>
        <p:spPr bwMode="auto">
          <a:xfrm>
            <a:off x="7525446" y="5289755"/>
            <a:ext cx="1494503" cy="1173921"/>
          </a:xfrm>
          <a:prstGeom prst="rect">
            <a:avLst/>
          </a:prstGeom>
          <a:blipFill>
            <a:blip r:embed="rId10" cstate="print"/>
            <a:tile tx="0" ty="0" sx="100000" sy="100000" flip="none" algn="tl"/>
          </a:blipFill>
          <a:ln w="127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/>
          <a:lstStyle/>
          <a:p>
            <a:pPr algn="ctr"/>
            <a:endParaRPr lang="en-US" b="0" dirty="0">
              <a:solidFill>
                <a:schemeClr val="bg2"/>
              </a:solidFill>
              <a:latin typeface="Book Antiqua" pitchFamily="18" charset="0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7515612" y="3435341"/>
            <a:ext cx="1494504" cy="3254478"/>
          </a:xfrm>
          <a:custGeom>
            <a:avLst/>
            <a:gdLst>
              <a:gd name="connsiteX0" fmla="*/ 429341 w 3501922"/>
              <a:gd name="connsiteY0" fmla="*/ 19665 h 3796891"/>
              <a:gd name="connsiteX1" fmla="*/ 439174 w 3501922"/>
              <a:gd name="connsiteY1" fmla="*/ 3254478 h 3796891"/>
              <a:gd name="connsiteX2" fmla="*/ 3064387 w 3501922"/>
              <a:gd name="connsiteY2" fmla="*/ 3254478 h 3796891"/>
              <a:gd name="connsiteX3" fmla="*/ 3064387 w 3501922"/>
              <a:gd name="connsiteY3" fmla="*/ 0 h 3796891"/>
              <a:gd name="connsiteX0" fmla="*/ 429341 w 3501922"/>
              <a:gd name="connsiteY0" fmla="*/ 19665 h 3796891"/>
              <a:gd name="connsiteX1" fmla="*/ 439174 w 3501922"/>
              <a:gd name="connsiteY1" fmla="*/ 3254478 h 3796891"/>
              <a:gd name="connsiteX2" fmla="*/ 3064387 w 3501922"/>
              <a:gd name="connsiteY2" fmla="*/ 3254478 h 3796891"/>
              <a:gd name="connsiteX3" fmla="*/ 3064387 w 3501922"/>
              <a:gd name="connsiteY3" fmla="*/ 0 h 3796891"/>
              <a:gd name="connsiteX0" fmla="*/ 0 w 3072581"/>
              <a:gd name="connsiteY0" fmla="*/ 19665 h 3796891"/>
              <a:gd name="connsiteX1" fmla="*/ 9833 w 3072581"/>
              <a:gd name="connsiteY1" fmla="*/ 3254478 h 3796891"/>
              <a:gd name="connsiteX2" fmla="*/ 2635046 w 3072581"/>
              <a:gd name="connsiteY2" fmla="*/ 3254478 h 3796891"/>
              <a:gd name="connsiteX3" fmla="*/ 2635046 w 3072581"/>
              <a:gd name="connsiteY3" fmla="*/ 0 h 3796891"/>
              <a:gd name="connsiteX0" fmla="*/ 0 w 3072581"/>
              <a:gd name="connsiteY0" fmla="*/ 19665 h 3254478"/>
              <a:gd name="connsiteX1" fmla="*/ 9833 w 3072581"/>
              <a:gd name="connsiteY1" fmla="*/ 3254478 h 3254478"/>
              <a:gd name="connsiteX2" fmla="*/ 2635046 w 3072581"/>
              <a:gd name="connsiteY2" fmla="*/ 3254478 h 3254478"/>
              <a:gd name="connsiteX3" fmla="*/ 2635046 w 3072581"/>
              <a:gd name="connsiteY3" fmla="*/ 0 h 3254478"/>
              <a:gd name="connsiteX0" fmla="*/ 0 w 2635046"/>
              <a:gd name="connsiteY0" fmla="*/ 19665 h 3254478"/>
              <a:gd name="connsiteX1" fmla="*/ 9833 w 2635046"/>
              <a:gd name="connsiteY1" fmla="*/ 3254478 h 3254478"/>
              <a:gd name="connsiteX2" fmla="*/ 2635046 w 2635046"/>
              <a:gd name="connsiteY2" fmla="*/ 3254478 h 3254478"/>
              <a:gd name="connsiteX3" fmla="*/ 2635046 w 2635046"/>
              <a:gd name="connsiteY3" fmla="*/ 0 h 3254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5046" h="3254478">
                <a:moveTo>
                  <a:pt x="0" y="19665"/>
                </a:moveTo>
                <a:cubicBezTo>
                  <a:pt x="3278" y="1097936"/>
                  <a:pt x="6555" y="2176207"/>
                  <a:pt x="9833" y="3254478"/>
                </a:cubicBezTo>
                <a:lnTo>
                  <a:pt x="2635046" y="3254478"/>
                </a:lnTo>
                <a:lnTo>
                  <a:pt x="2635046" y="0"/>
                </a:ln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aphicFrame>
        <p:nvGraphicFramePr>
          <p:cNvPr id="49050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529289"/>
              </p:ext>
            </p:extLst>
          </p:nvPr>
        </p:nvGraphicFramePr>
        <p:xfrm>
          <a:off x="1027599" y="5929625"/>
          <a:ext cx="3092365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43" name="Mathcad" r:id="rId19" imgW="2085840" imgH="542880" progId="Mathcad">
                  <p:embed/>
                </p:oleObj>
              </mc:Choice>
              <mc:Fallback>
                <p:oleObj name="Mathcad" r:id="rId19" imgW="2085840" imgH="542880" progId="Mathcad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599" y="5929625"/>
                        <a:ext cx="3092365" cy="80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Rectangle 61"/>
          <p:cNvSpPr/>
          <p:nvPr/>
        </p:nvSpPr>
        <p:spPr bwMode="auto">
          <a:xfrm>
            <a:off x="7369763" y="6548284"/>
            <a:ext cx="255638" cy="88490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 rot="5400000">
            <a:off x="140016" y="2537901"/>
            <a:ext cx="667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=</a:t>
            </a:r>
            <a:endParaRPr lang="en-US" sz="6600" dirty="0"/>
          </a:p>
        </p:txBody>
      </p:sp>
      <p:sp>
        <p:nvSpPr>
          <p:cNvPr id="45" name="TextBox 44"/>
          <p:cNvSpPr txBox="1"/>
          <p:nvPr/>
        </p:nvSpPr>
        <p:spPr>
          <a:xfrm>
            <a:off x="1645920" y="1863635"/>
            <a:ext cx="3495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Weight of water/Filter area</a:t>
            </a:r>
            <a:endParaRPr lang="en-US" sz="2400" b="0" dirty="0"/>
          </a:p>
        </p:txBody>
      </p:sp>
      <p:sp>
        <p:nvSpPr>
          <p:cNvPr id="47" name="TextBox 46"/>
          <p:cNvSpPr txBox="1"/>
          <p:nvPr/>
        </p:nvSpPr>
        <p:spPr>
          <a:xfrm>
            <a:off x="5470637" y="1863634"/>
            <a:ext cx="3377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Weight of sand/Filter area</a:t>
            </a:r>
            <a:endParaRPr lang="en-US" sz="2400" b="0" dirty="0"/>
          </a:p>
        </p:txBody>
      </p:sp>
      <p:graphicFrame>
        <p:nvGraphicFramePr>
          <p:cNvPr id="49051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520919"/>
              </p:ext>
            </p:extLst>
          </p:nvPr>
        </p:nvGraphicFramePr>
        <p:xfrm>
          <a:off x="-19050" y="2273300"/>
          <a:ext cx="8686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44" name="Equation" r:id="rId21" imgW="8686800" imgH="533160" progId="Equation.DSMT4">
                  <p:embed/>
                </p:oleObj>
              </mc:Choice>
              <mc:Fallback>
                <p:oleObj name="Equation" r:id="rId21" imgW="868680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9050" y="2273300"/>
                        <a:ext cx="8686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0511" name="Object 15"/>
          <p:cNvGraphicFramePr>
            <a:graphicFrameLocks noChangeAspect="1"/>
          </p:cNvGraphicFramePr>
          <p:nvPr/>
        </p:nvGraphicFramePr>
        <p:xfrm>
          <a:off x="0" y="3462041"/>
          <a:ext cx="5293217" cy="504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45" name="Equation" r:id="rId23" imgW="5600520" imgH="533160" progId="Equation.DSMT4">
                  <p:embed/>
                </p:oleObj>
              </mc:Choice>
              <mc:Fallback>
                <p:oleObj name="Equation" r:id="rId23" imgW="560052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462041"/>
                        <a:ext cx="5293217" cy="5041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Picture 1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8096819" y="191069"/>
            <a:ext cx="801522" cy="126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 bwMode="auto">
          <a:xfrm>
            <a:off x="13647" y="4496645"/>
            <a:ext cx="1746913" cy="6341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2446843"/>
              </p:ext>
            </p:extLst>
          </p:nvPr>
        </p:nvGraphicFramePr>
        <p:xfrm>
          <a:off x="9497562" y="2087178"/>
          <a:ext cx="5473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46" name="Equation" r:id="rId26" imgW="5473440" imgH="444240" progId="Equation.DSMT4">
                  <p:embed/>
                </p:oleObj>
              </mc:Choice>
              <mc:Fallback>
                <p:oleObj name="Equation" r:id="rId26" imgW="54734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7562" y="2087178"/>
                        <a:ext cx="5473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4039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42887E-7 L -0.08559 -0.307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0" y="-15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picture: Prelim question that didn’t make the cut…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An AguaClara plant that includes all of the latest in design innovations (flocculation, floc blanket, floc hopper, plate settlers, stacked rapid sand filter) is built for a community of 15,000 people with a per capita demand of 3 </a:t>
            </a:r>
            <a:r>
              <a:rPr lang="en-US" sz="2800" dirty="0" err="1" smtClean="0"/>
              <a:t>mL</a:t>
            </a:r>
            <a:r>
              <a:rPr lang="en-US" sz="2800" dirty="0" smtClean="0"/>
              <a:t>/s per person. The facility has 8 </a:t>
            </a:r>
            <a:r>
              <a:rPr lang="en-US" sz="2800" dirty="0" err="1" smtClean="0"/>
              <a:t>sed</a:t>
            </a:r>
            <a:r>
              <a:rPr lang="en-US" sz="2800" dirty="0" smtClean="0"/>
              <a:t> tanks and 2 filters. During a drought the flow rate through the plant is reduced by 50%. Which unit processes are affected negatively by a reduction in flow rate and what changes in operation would you advise?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4" y="6126163"/>
            <a:ext cx="2112559" cy="54505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can I talk with about 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conversations (social media, discussion boards, etc.) with anyone* about CEE 4540 between Monday class and Friday class</a:t>
            </a:r>
          </a:p>
          <a:p>
            <a:pPr lvl="1"/>
            <a:r>
              <a:rPr lang="en-US" dirty="0" smtClean="0"/>
              <a:t>*Except in class!</a:t>
            </a:r>
          </a:p>
          <a:p>
            <a:pPr lvl="1"/>
            <a:r>
              <a:rPr lang="en-US" dirty="0" smtClean="0"/>
              <a:t>*You can ask questions to Juan or Monroe (email or in person)</a:t>
            </a:r>
          </a:p>
        </p:txBody>
      </p:sp>
    </p:spTree>
    <p:extLst>
      <p:ext uri="{BB962C8B-B14F-4D97-AF65-F5344CB8AC3E}">
        <p14:creationId xmlns:p14="http://schemas.microsoft.com/office/powerpoint/2010/main" val="16325204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Flocculator Equation Summary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296010"/>
              </p:ext>
            </p:extLst>
          </p:nvPr>
        </p:nvGraphicFramePr>
        <p:xfrm>
          <a:off x="284446" y="1831456"/>
          <a:ext cx="3924180" cy="67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6" name="Equation" r:id="rId3" imgW="5232240" imgH="901440" progId="Equation.DSMT4">
                  <p:embed/>
                </p:oleObj>
              </mc:Choice>
              <mc:Fallback>
                <p:oleObj name="Equation" r:id="rId3" imgW="5232240" imgH="90144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46" y="1831456"/>
                        <a:ext cx="3924180" cy="676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943300" y="1793984"/>
            <a:ext cx="302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</a:t>
            </a:r>
            <a:r>
              <a:rPr lang="en-US" sz="1800" dirty="0" smtClean="0"/>
              <a:t>quations for average energy dissipation rate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2712326" y="5396983"/>
            <a:ext cx="194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Baffle spacing</a:t>
            </a:r>
            <a:endParaRPr lang="en-US" sz="1800" dirty="0"/>
          </a:p>
        </p:txBody>
      </p:sp>
      <p:sp>
        <p:nvSpPr>
          <p:cNvPr id="23" name="TextBox 22"/>
          <p:cNvSpPr txBox="1"/>
          <p:nvPr/>
        </p:nvSpPr>
        <p:spPr>
          <a:xfrm>
            <a:off x="3588528" y="4104698"/>
            <a:ext cx="4247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Maximum distance between </a:t>
            </a:r>
            <a:r>
              <a:rPr lang="en-US" sz="1800" dirty="0" smtClean="0"/>
              <a:t>expansions to ensure relatively uniform velocity gradients</a:t>
            </a:r>
            <a:endParaRPr lang="en-US" sz="1800" dirty="0"/>
          </a:p>
        </p:txBody>
      </p:sp>
      <p:sp>
        <p:nvSpPr>
          <p:cNvPr id="25" name="TextBox 24"/>
          <p:cNvSpPr txBox="1"/>
          <p:nvPr/>
        </p:nvSpPr>
        <p:spPr>
          <a:xfrm>
            <a:off x="3104379" y="2913649"/>
            <a:ext cx="35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Minimum channel </a:t>
            </a:r>
            <a:r>
              <a:rPr lang="en-US" sz="1800" dirty="0" smtClean="0"/>
              <a:t>width to prevent</a:t>
            </a:r>
            <a:endParaRPr lang="en-US" sz="18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530091"/>
              </p:ext>
            </p:extLst>
          </p:nvPr>
        </p:nvGraphicFramePr>
        <p:xfrm>
          <a:off x="207963" y="2771775"/>
          <a:ext cx="25241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7" name="Equation" r:id="rId5" imgW="3365280" imgH="1079280" progId="Equation.DSMT4">
                  <p:embed/>
                </p:oleObj>
              </mc:Choice>
              <mc:Fallback>
                <p:oleObj name="Equation" r:id="rId5" imgW="3365280" imgH="1079280" progId="Equation.DSMT4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3" y="2771775"/>
                        <a:ext cx="2524125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228680"/>
              </p:ext>
            </p:extLst>
          </p:nvPr>
        </p:nvGraphicFramePr>
        <p:xfrm>
          <a:off x="284446" y="3897894"/>
          <a:ext cx="2666790" cy="933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8" name="Equation" r:id="rId7" imgW="3555720" imgH="1244520" progId="Equation.DSMT4">
                  <p:embed/>
                </p:oleObj>
              </mc:Choice>
              <mc:Fallback>
                <p:oleObj name="Equation" r:id="rId7" imgW="3555720" imgH="1244520" progId="Equation.DSMT4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46" y="3897894"/>
                        <a:ext cx="2666790" cy="9333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918986"/>
              </p:ext>
            </p:extLst>
          </p:nvPr>
        </p:nvGraphicFramePr>
        <p:xfrm>
          <a:off x="284446" y="5147629"/>
          <a:ext cx="1780920" cy="809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9" name="Equation" r:id="rId9" imgW="2374560" imgH="1079280" progId="Equation.DSMT4">
                  <p:embed/>
                </p:oleObj>
              </mc:Choice>
              <mc:Fallback>
                <p:oleObj name="Equation" r:id="rId9" imgW="2374560" imgH="1079280" progId="Equation.DSMT4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46" y="5147629"/>
                        <a:ext cx="1780920" cy="8094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reeform 3"/>
          <p:cNvSpPr/>
          <p:nvPr/>
        </p:nvSpPr>
        <p:spPr bwMode="auto">
          <a:xfrm>
            <a:off x="6616460" y="2648309"/>
            <a:ext cx="2286000" cy="1173193"/>
          </a:xfrm>
          <a:custGeom>
            <a:avLst/>
            <a:gdLst>
              <a:gd name="connsiteX0" fmla="*/ 0 w 2286000"/>
              <a:gd name="connsiteY0" fmla="*/ 0 h 1173193"/>
              <a:gd name="connsiteX1" fmla="*/ 0 w 2286000"/>
              <a:gd name="connsiteY1" fmla="*/ 1173193 h 1173193"/>
              <a:gd name="connsiteX2" fmla="*/ 2286000 w 2286000"/>
              <a:gd name="connsiteY2" fmla="*/ 1173193 h 1173193"/>
              <a:gd name="connsiteX3" fmla="*/ 2286000 w 2286000"/>
              <a:gd name="connsiteY3" fmla="*/ 34506 h 117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1173193">
                <a:moveTo>
                  <a:pt x="0" y="0"/>
                </a:moveTo>
                <a:lnTo>
                  <a:pt x="0" y="1173193"/>
                </a:lnTo>
                <a:lnTo>
                  <a:pt x="2286000" y="1173193"/>
                </a:lnTo>
                <a:lnTo>
                  <a:pt x="2286000" y="34506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315200" y="2648309"/>
            <a:ext cx="0" cy="36231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8252604" y="2648309"/>
            <a:ext cx="0" cy="36231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7835660" y="3459192"/>
            <a:ext cx="0" cy="36231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2696452" y="6172428"/>
            <a:ext cx="36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Distance between </a:t>
            </a:r>
            <a:r>
              <a:rPr lang="en-US" sz="1800" smtClean="0"/>
              <a:t>flow expansions</a:t>
            </a:r>
            <a:endParaRPr lang="en-US" sz="1800" dirty="0"/>
          </a:p>
        </p:txBody>
      </p:sp>
      <p:cxnSp>
        <p:nvCxnSpPr>
          <p:cNvPr id="12" name="Elbow Connector 11"/>
          <p:cNvCxnSpPr>
            <a:stCxn id="18" idx="1"/>
            <a:endCxn id="19" idx="4"/>
          </p:cNvCxnSpPr>
          <p:nvPr/>
        </p:nvCxnSpPr>
        <p:spPr bwMode="auto">
          <a:xfrm rot="10800000">
            <a:off x="1061906" y="6002808"/>
            <a:ext cx="1634546" cy="354286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19" name="Oval 18"/>
          <p:cNvSpPr/>
          <p:nvPr/>
        </p:nvSpPr>
        <p:spPr bwMode="auto">
          <a:xfrm>
            <a:off x="948906" y="5957089"/>
            <a:ext cx="226000" cy="45719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932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6098" name="Picture 2" descr="http://designbeta.cee.cornell.edu/Designs/SedTank/6447/6Lps/SedTank_f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69" b="-1"/>
          <a:stretch/>
        </p:blipFill>
        <p:spPr bwMode="auto">
          <a:xfrm>
            <a:off x="237500" y="2585138"/>
            <a:ext cx="8331359" cy="336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2875147" y="2057413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alibri"/>
              </a:rPr>
              <a:t>Exit Channel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5438" y="1686790"/>
            <a:ext cx="200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alibri"/>
              </a:rPr>
              <a:t>Entrance Channel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657934" y="2765392"/>
            <a:ext cx="119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alibri"/>
              </a:rPr>
              <a:t>Launder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46741" y="4748043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alibri"/>
              </a:rPr>
              <a:t>Inlet Manifold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118444" y="336653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alibri"/>
              </a:rPr>
              <a:t>Plate Settlers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82240" y="511380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alibri"/>
              </a:rPr>
              <a:t>Diffusers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68118" y="6488668"/>
            <a:ext cx="173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err="1" smtClean="0">
                <a:latin typeface="Calibri"/>
              </a:rPr>
              <a:t>Sed</a:t>
            </a:r>
            <a:r>
              <a:rPr lang="en-US" sz="1800" dirty="0" smtClean="0">
                <a:latin typeface="Calibri"/>
              </a:rPr>
              <a:t> Tank Drain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565346" y="408137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alibri"/>
              </a:rPr>
              <a:t>Floc Weir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  <a:latin typeface="Calibri"/>
              </a:rPr>
              <a:t>AguaClara Sedimentation Tank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 bwMode="auto">
          <a:xfrm>
            <a:off x="1432602" y="2885090"/>
            <a:ext cx="182880" cy="18288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30" name="Straight Arrow Connector 29"/>
          <p:cNvCxnSpPr>
            <a:stCxn id="58" idx="1"/>
          </p:cNvCxnSpPr>
          <p:nvPr/>
        </p:nvCxnSpPr>
        <p:spPr bwMode="auto">
          <a:xfrm flipH="1">
            <a:off x="3163326" y="4266036"/>
            <a:ext cx="402020" cy="1010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35" name="Straight Arrow Connector 34"/>
          <p:cNvCxnSpPr>
            <a:stCxn id="55" idx="1"/>
          </p:cNvCxnSpPr>
          <p:nvPr/>
        </p:nvCxnSpPr>
        <p:spPr bwMode="auto">
          <a:xfrm flipH="1" flipV="1">
            <a:off x="442452" y="5675586"/>
            <a:ext cx="425666" cy="99774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1887478" y="4262965"/>
            <a:ext cx="941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alibri"/>
              </a:rPr>
              <a:t>Floc Hopper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94243" y="5984171"/>
            <a:ext cx="523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alibri"/>
              </a:rPr>
              <a:t>Floc Hopper Drain (to remove sludge)</a:t>
            </a:r>
          </a:p>
        </p:txBody>
      </p:sp>
      <p:cxnSp>
        <p:nvCxnSpPr>
          <p:cNvPr id="43" name="Straight Arrow Connector 42"/>
          <p:cNvCxnSpPr>
            <a:stCxn id="42" idx="1"/>
          </p:cNvCxnSpPr>
          <p:nvPr/>
        </p:nvCxnSpPr>
        <p:spPr bwMode="auto">
          <a:xfrm flipH="1" flipV="1">
            <a:off x="789293" y="5423339"/>
            <a:ext cx="204950" cy="74549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0" name="Oval 59"/>
          <p:cNvSpPr/>
          <p:nvPr/>
        </p:nvSpPr>
        <p:spPr bwMode="auto">
          <a:xfrm>
            <a:off x="1443113" y="2864069"/>
            <a:ext cx="182880" cy="18288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63" name="Straight Arrow Connector 62"/>
          <p:cNvCxnSpPr>
            <a:stCxn id="50" idx="2"/>
            <a:endCxn id="60" idx="0"/>
          </p:cNvCxnSpPr>
          <p:nvPr/>
        </p:nvCxnSpPr>
        <p:spPr bwMode="auto">
          <a:xfrm flipH="1">
            <a:off x="1534553" y="2056122"/>
            <a:ext cx="155758" cy="80794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49" idx="1"/>
          </p:cNvCxnSpPr>
          <p:nvPr/>
        </p:nvCxnSpPr>
        <p:spPr bwMode="auto">
          <a:xfrm rot="10800000" flipV="1">
            <a:off x="2299707" y="2242078"/>
            <a:ext cx="575440" cy="753369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2831953" y="1702288"/>
            <a:ext cx="432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alibri"/>
              </a:rPr>
              <a:t>Dump poorly flocculated water channel</a:t>
            </a:r>
          </a:p>
        </p:txBody>
      </p:sp>
      <p:cxnSp>
        <p:nvCxnSpPr>
          <p:cNvPr id="24" name="Straight Arrow Connector 23"/>
          <p:cNvCxnSpPr>
            <a:stCxn id="23" idx="1"/>
          </p:cNvCxnSpPr>
          <p:nvPr/>
        </p:nvCxnSpPr>
        <p:spPr bwMode="auto">
          <a:xfrm rot="10800000" flipV="1">
            <a:off x="2033029" y="1886954"/>
            <a:ext cx="798924" cy="1017642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414690" y="2010919"/>
            <a:ext cx="4548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alibri"/>
              </a:rPr>
              <a:t>Exit Weir that controls water levels all the way back to the next free fall (LFOM!)</a:t>
            </a:r>
          </a:p>
        </p:txBody>
      </p:sp>
      <p:cxnSp>
        <p:nvCxnSpPr>
          <p:cNvPr id="31" name="Elbow Connector 30"/>
          <p:cNvCxnSpPr>
            <a:stCxn id="27" idx="1"/>
          </p:cNvCxnSpPr>
          <p:nvPr/>
        </p:nvCxnSpPr>
        <p:spPr bwMode="auto">
          <a:xfrm rot="10800000" flipV="1">
            <a:off x="2469654" y="2334084"/>
            <a:ext cx="1945037" cy="502105"/>
          </a:xfrm>
          <a:prstGeom prst="curvedConnector2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073848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2803E-6 C 5E-6 0.00023 -0.00156 0.21693 -0.00034 0.2463 C 0.00087 0.27567 0.02431 0.30689 0.04636 0.30689 C 0.06841 0.30689 0.54966 0.29856 0.65001 0.30573 L 0.64827 0.34921 C 0.65087 0.35314 0.66337 0.36656 0.66598 0.32909 C 0.66858 0.29162 0.65678 0.17807 0.66389 0.12396 L 0.70695 0.02289 L 0.71389 -0.00694 L 0.12066 -0.00232 L 0.10521 -0.03215 L 0.0915 -0.02521 L 0.08455 0.00693 " pathEditMode="relative" rAng="0" ptsTypes="assAasAAAAAAa">
                                      <p:cBhvr>
                                        <p:cTn id="6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08" y="167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77778E-7 1.47086E-6 C -0.00017 0.04093 -0.00556 0.19241 -0.00156 0.24607 C 0.00625 0.2981 0.01892 0.30851 0.04653 0.31175 C 0.07639 0.3136 0.27899 0.30712 0.32691 0.31406 L 0.33385 0.35291 C 0.33767 0.35638 0.34497 0.37141 0.34931 0.33464 L 0.35972 0.13228 L 0.39931 0.03353 L 0.39931 0.0037 L 0.12066 -0.00231 L 0.10521 -0.03215 L 0.09149 -0.02521 L 0.08455 0.00694 " pathEditMode="relative" rAng="0" ptsTypes="attAaSAAAAAAa">
                                      <p:cBhvr>
                                        <p:cTn id="8" dur="1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169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AguaClara </a:t>
            </a:r>
            <a:r>
              <a:rPr lang="en-US" dirty="0" err="1"/>
              <a:t>Sed</a:t>
            </a:r>
            <a:r>
              <a:rPr lang="en-US" dirty="0"/>
              <a:t> Tank Geometry</a:t>
            </a:r>
            <a:endParaRPr 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296" y="2237614"/>
            <a:ext cx="9337296" cy="4075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81175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AguaClara </a:t>
            </a:r>
            <a:r>
              <a:rPr lang="en-US" dirty="0" err="1"/>
              <a:t>Sed</a:t>
            </a:r>
            <a:r>
              <a:rPr lang="en-US" dirty="0"/>
              <a:t> Tank Geometry</a:t>
            </a:r>
            <a:endParaRPr 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99286"/>
            <a:ext cx="9219357" cy="5358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43132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1497013" y="1955800"/>
            <a:ext cx="6303962" cy="4149725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2746375" y="2217738"/>
            <a:ext cx="4106863" cy="3622675"/>
          </a:xfrm>
          <a:prstGeom prst="rect">
            <a:avLst/>
          </a:prstGeom>
          <a:solidFill>
            <a:schemeClr val="accent3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s-HN" b="1">
              <a:solidFill>
                <a:schemeClr val="lt1"/>
              </a:solidFill>
              <a:latin typeface="+mn-l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754313" y="1955800"/>
            <a:ext cx="4094162" cy="261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2" name="Rectangle 48"/>
          <p:cNvSpPr/>
          <p:nvPr/>
        </p:nvSpPr>
        <p:spPr>
          <a:xfrm>
            <a:off x="1703388" y="1919288"/>
            <a:ext cx="833437" cy="1171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3" name="Rectangle 48"/>
          <p:cNvSpPr/>
          <p:nvPr/>
        </p:nvSpPr>
        <p:spPr>
          <a:xfrm>
            <a:off x="7115175" y="1855788"/>
            <a:ext cx="500063" cy="1171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4" name="Rectangle 45"/>
          <p:cNvSpPr>
            <a:spLocks noChangeArrowheads="1"/>
          </p:cNvSpPr>
          <p:nvPr/>
        </p:nvSpPr>
        <p:spPr bwMode="auto">
          <a:xfrm>
            <a:off x="1681163" y="3330575"/>
            <a:ext cx="5926137" cy="2506663"/>
          </a:xfrm>
          <a:prstGeom prst="rect">
            <a:avLst/>
          </a:prstGeom>
          <a:solidFill>
            <a:schemeClr val="accent3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s-HN" b="1">
              <a:solidFill>
                <a:schemeClr val="lt1"/>
              </a:solidFill>
              <a:latin typeface="+mn-lt"/>
            </a:endParaRPr>
          </a:p>
        </p:txBody>
      </p:sp>
      <p:sp>
        <p:nvSpPr>
          <p:cNvPr id="35848" name="Rectangle 55"/>
          <p:cNvSpPr>
            <a:spLocks noChangeArrowheads="1"/>
          </p:cNvSpPr>
          <p:nvPr/>
        </p:nvSpPr>
        <p:spPr bwMode="auto">
          <a:xfrm>
            <a:off x="1820009" y="2994109"/>
            <a:ext cx="597876" cy="52322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square" anchor="ctr">
            <a:spAutoFit/>
          </a:bodyPr>
          <a:lstStyle/>
          <a:p>
            <a:endParaRPr lang="es-HN"/>
          </a:p>
        </p:txBody>
      </p:sp>
      <p:sp>
        <p:nvSpPr>
          <p:cNvPr id="35849" name="Rectangle 56"/>
          <p:cNvSpPr>
            <a:spLocks noChangeArrowheads="1"/>
          </p:cNvSpPr>
          <p:nvPr/>
        </p:nvSpPr>
        <p:spPr bwMode="auto">
          <a:xfrm>
            <a:off x="1085850" y="5638800"/>
            <a:ext cx="638175" cy="171450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grpSp>
        <p:nvGrpSpPr>
          <p:cNvPr id="67" name="Group 66"/>
          <p:cNvGrpSpPr/>
          <p:nvPr/>
        </p:nvGrpSpPr>
        <p:grpSpPr>
          <a:xfrm>
            <a:off x="866403" y="2115349"/>
            <a:ext cx="6745288" cy="3719512"/>
            <a:chOff x="873125" y="2119313"/>
            <a:chExt cx="6745288" cy="3719512"/>
          </a:xfrm>
        </p:grpSpPr>
        <p:sp>
          <p:nvSpPr>
            <p:cNvPr id="35895" name="Rectangle 67"/>
            <p:cNvSpPr>
              <a:spLocks noChangeArrowheads="1"/>
            </p:cNvSpPr>
            <p:nvPr/>
          </p:nvSpPr>
          <p:spPr bwMode="auto">
            <a:xfrm>
              <a:off x="2746375" y="2119313"/>
              <a:ext cx="4110038" cy="122713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  <p:sp>
          <p:nvSpPr>
            <p:cNvPr id="35896" name="Rectangle 68"/>
            <p:cNvSpPr>
              <a:spLocks noChangeArrowheads="1"/>
            </p:cNvSpPr>
            <p:nvPr/>
          </p:nvSpPr>
          <p:spPr bwMode="auto">
            <a:xfrm>
              <a:off x="1671638" y="3338513"/>
              <a:ext cx="5946775" cy="250031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  <p:sp>
          <p:nvSpPr>
            <p:cNvPr id="35898" name="Rectangle 74"/>
            <p:cNvSpPr>
              <a:spLocks noChangeArrowheads="1"/>
            </p:cNvSpPr>
            <p:nvPr/>
          </p:nvSpPr>
          <p:spPr bwMode="auto">
            <a:xfrm>
              <a:off x="873125" y="5626100"/>
              <a:ext cx="908050" cy="17145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</p:grp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3124200" y="2695575"/>
            <a:ext cx="3678238" cy="1350963"/>
            <a:chOff x="1487" y="1205"/>
            <a:chExt cx="3360" cy="1234"/>
          </a:xfrm>
        </p:grpSpPr>
        <p:sp>
          <p:nvSpPr>
            <p:cNvPr id="35865" name="Line 12"/>
            <p:cNvSpPr>
              <a:spLocks noChangeShapeType="1"/>
            </p:cNvSpPr>
            <p:nvPr/>
          </p:nvSpPr>
          <p:spPr bwMode="auto">
            <a:xfrm rot="-1800000" flipH="1" flipV="1">
              <a:off x="484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6" name="Line 13"/>
            <p:cNvSpPr>
              <a:spLocks noChangeShapeType="1"/>
            </p:cNvSpPr>
            <p:nvPr/>
          </p:nvSpPr>
          <p:spPr bwMode="auto">
            <a:xfrm rot="-1800000" flipH="1" flipV="1">
              <a:off x="473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7" name="Line 14"/>
            <p:cNvSpPr>
              <a:spLocks noChangeShapeType="1"/>
            </p:cNvSpPr>
            <p:nvPr/>
          </p:nvSpPr>
          <p:spPr bwMode="auto">
            <a:xfrm rot="-1800000" flipH="1" flipV="1">
              <a:off x="461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8" name="Line 15"/>
            <p:cNvSpPr>
              <a:spLocks noChangeShapeType="1"/>
            </p:cNvSpPr>
            <p:nvPr/>
          </p:nvSpPr>
          <p:spPr bwMode="auto">
            <a:xfrm rot="-1800000" flipH="1" flipV="1">
              <a:off x="449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9" name="Line 16"/>
            <p:cNvSpPr>
              <a:spLocks noChangeShapeType="1"/>
            </p:cNvSpPr>
            <p:nvPr/>
          </p:nvSpPr>
          <p:spPr bwMode="auto">
            <a:xfrm rot="-1800000" flipH="1" flipV="1">
              <a:off x="438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0" name="Line 17"/>
            <p:cNvSpPr>
              <a:spLocks noChangeShapeType="1"/>
            </p:cNvSpPr>
            <p:nvPr/>
          </p:nvSpPr>
          <p:spPr bwMode="auto">
            <a:xfrm rot="-1800000" flipH="1" flipV="1">
              <a:off x="4268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1" name="Line 18"/>
            <p:cNvSpPr>
              <a:spLocks noChangeShapeType="1"/>
            </p:cNvSpPr>
            <p:nvPr/>
          </p:nvSpPr>
          <p:spPr bwMode="auto">
            <a:xfrm rot="-1800000" flipH="1" flipV="1">
              <a:off x="415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2" name="Line 19"/>
            <p:cNvSpPr>
              <a:spLocks noChangeShapeType="1"/>
            </p:cNvSpPr>
            <p:nvPr/>
          </p:nvSpPr>
          <p:spPr bwMode="auto">
            <a:xfrm rot="-1800000" flipH="1" flipV="1">
              <a:off x="4036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3" name="Line 20"/>
            <p:cNvSpPr>
              <a:spLocks noChangeShapeType="1"/>
            </p:cNvSpPr>
            <p:nvPr/>
          </p:nvSpPr>
          <p:spPr bwMode="auto">
            <a:xfrm rot="-1800000" flipH="1" flipV="1">
              <a:off x="3920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4" name="Line 21"/>
            <p:cNvSpPr>
              <a:spLocks noChangeShapeType="1"/>
            </p:cNvSpPr>
            <p:nvPr/>
          </p:nvSpPr>
          <p:spPr bwMode="auto">
            <a:xfrm rot="-1800000" flipH="1" flipV="1">
              <a:off x="3804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5" name="Line 22"/>
            <p:cNvSpPr>
              <a:spLocks noChangeShapeType="1"/>
            </p:cNvSpPr>
            <p:nvPr/>
          </p:nvSpPr>
          <p:spPr bwMode="auto">
            <a:xfrm rot="-1800000" flipH="1" flipV="1">
              <a:off x="3688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6" name="Line 23"/>
            <p:cNvSpPr>
              <a:spLocks noChangeShapeType="1"/>
            </p:cNvSpPr>
            <p:nvPr/>
          </p:nvSpPr>
          <p:spPr bwMode="auto">
            <a:xfrm rot="-1800000" flipH="1" flipV="1">
              <a:off x="357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7" name="Line 24"/>
            <p:cNvSpPr>
              <a:spLocks noChangeShapeType="1"/>
            </p:cNvSpPr>
            <p:nvPr/>
          </p:nvSpPr>
          <p:spPr bwMode="auto">
            <a:xfrm rot="-1800000" flipH="1" flipV="1">
              <a:off x="3456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8" name="Line 25"/>
            <p:cNvSpPr>
              <a:spLocks noChangeShapeType="1"/>
            </p:cNvSpPr>
            <p:nvPr/>
          </p:nvSpPr>
          <p:spPr bwMode="auto">
            <a:xfrm rot="-1800000" flipH="1" flipV="1">
              <a:off x="334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9" name="Line 26"/>
            <p:cNvSpPr>
              <a:spLocks noChangeShapeType="1"/>
            </p:cNvSpPr>
            <p:nvPr/>
          </p:nvSpPr>
          <p:spPr bwMode="auto">
            <a:xfrm rot="-1800000" flipH="1" flipV="1">
              <a:off x="322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0" name="Line 27"/>
            <p:cNvSpPr>
              <a:spLocks noChangeShapeType="1"/>
            </p:cNvSpPr>
            <p:nvPr/>
          </p:nvSpPr>
          <p:spPr bwMode="auto">
            <a:xfrm rot="-1800000" flipH="1" flipV="1">
              <a:off x="310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1" name="Line 28"/>
            <p:cNvSpPr>
              <a:spLocks noChangeShapeType="1"/>
            </p:cNvSpPr>
            <p:nvPr/>
          </p:nvSpPr>
          <p:spPr bwMode="auto">
            <a:xfrm rot="-1800000" flipH="1" flipV="1">
              <a:off x="299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2" name="Line 29"/>
            <p:cNvSpPr>
              <a:spLocks noChangeShapeType="1"/>
            </p:cNvSpPr>
            <p:nvPr/>
          </p:nvSpPr>
          <p:spPr bwMode="auto">
            <a:xfrm rot="-1800000" flipH="1" flipV="1">
              <a:off x="287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3" name="Line 30"/>
            <p:cNvSpPr>
              <a:spLocks noChangeShapeType="1"/>
            </p:cNvSpPr>
            <p:nvPr/>
          </p:nvSpPr>
          <p:spPr bwMode="auto">
            <a:xfrm rot="-1800000" flipH="1" flipV="1">
              <a:off x="276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4" name="Line 31"/>
            <p:cNvSpPr>
              <a:spLocks noChangeShapeType="1"/>
            </p:cNvSpPr>
            <p:nvPr/>
          </p:nvSpPr>
          <p:spPr bwMode="auto">
            <a:xfrm rot="-1800000" flipH="1" flipV="1">
              <a:off x="264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5" name="Line 32"/>
            <p:cNvSpPr>
              <a:spLocks noChangeShapeType="1"/>
            </p:cNvSpPr>
            <p:nvPr/>
          </p:nvSpPr>
          <p:spPr bwMode="auto">
            <a:xfrm rot="-1800000" flipH="1" flipV="1">
              <a:off x="253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6" name="Line 33"/>
            <p:cNvSpPr>
              <a:spLocks noChangeShapeType="1"/>
            </p:cNvSpPr>
            <p:nvPr/>
          </p:nvSpPr>
          <p:spPr bwMode="auto">
            <a:xfrm rot="-1800000" flipH="1" flipV="1">
              <a:off x="241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7" name="Line 34"/>
            <p:cNvSpPr>
              <a:spLocks noChangeShapeType="1"/>
            </p:cNvSpPr>
            <p:nvPr/>
          </p:nvSpPr>
          <p:spPr bwMode="auto">
            <a:xfrm rot="-1800000" flipH="1" flipV="1">
              <a:off x="229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8" name="Line 35"/>
            <p:cNvSpPr>
              <a:spLocks noChangeShapeType="1"/>
            </p:cNvSpPr>
            <p:nvPr/>
          </p:nvSpPr>
          <p:spPr bwMode="auto">
            <a:xfrm rot="-1800000" flipH="1" flipV="1">
              <a:off x="218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9" name="Line 36"/>
            <p:cNvSpPr>
              <a:spLocks noChangeShapeType="1"/>
            </p:cNvSpPr>
            <p:nvPr/>
          </p:nvSpPr>
          <p:spPr bwMode="auto">
            <a:xfrm rot="-1800000" flipH="1" flipV="1">
              <a:off x="206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0" name="Line 37"/>
            <p:cNvSpPr>
              <a:spLocks noChangeShapeType="1"/>
            </p:cNvSpPr>
            <p:nvPr/>
          </p:nvSpPr>
          <p:spPr bwMode="auto">
            <a:xfrm rot="-1800000" flipH="1" flipV="1">
              <a:off x="195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1" name="Line 38"/>
            <p:cNvSpPr>
              <a:spLocks noChangeShapeType="1"/>
            </p:cNvSpPr>
            <p:nvPr/>
          </p:nvSpPr>
          <p:spPr bwMode="auto">
            <a:xfrm rot="-1800000" flipH="1" flipV="1">
              <a:off x="183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2" name="Line 39"/>
            <p:cNvSpPr>
              <a:spLocks noChangeShapeType="1"/>
            </p:cNvSpPr>
            <p:nvPr/>
          </p:nvSpPr>
          <p:spPr bwMode="auto">
            <a:xfrm rot="-1800000" flipH="1" flipV="1">
              <a:off x="1720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3" name="Line 40"/>
            <p:cNvSpPr>
              <a:spLocks noChangeShapeType="1"/>
            </p:cNvSpPr>
            <p:nvPr/>
          </p:nvSpPr>
          <p:spPr bwMode="auto">
            <a:xfrm rot="-1800000" flipH="1" flipV="1">
              <a:off x="160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4" name="Line 41"/>
            <p:cNvSpPr>
              <a:spLocks noChangeShapeType="1"/>
            </p:cNvSpPr>
            <p:nvPr/>
          </p:nvSpPr>
          <p:spPr bwMode="auto">
            <a:xfrm rot="-1800000" flipH="1" flipV="1">
              <a:off x="148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5852" name="Rectangle 43"/>
          <p:cNvSpPr>
            <a:spLocks noChangeArrowheads="1"/>
          </p:cNvSpPr>
          <p:nvPr/>
        </p:nvSpPr>
        <p:spPr bwMode="auto">
          <a:xfrm>
            <a:off x="1694717" y="2189163"/>
            <a:ext cx="846138" cy="898525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s-HN"/>
          </a:p>
        </p:txBody>
      </p:sp>
      <p:sp>
        <p:nvSpPr>
          <p:cNvPr id="35853" name="Rectangle 44"/>
          <p:cNvSpPr>
            <a:spLocks noChangeArrowheads="1"/>
          </p:cNvSpPr>
          <p:nvPr/>
        </p:nvSpPr>
        <p:spPr bwMode="auto">
          <a:xfrm>
            <a:off x="7116763" y="2333625"/>
            <a:ext cx="512762" cy="692150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sp>
        <p:nvSpPr>
          <p:cNvPr id="571452" name="AutoShape 60"/>
          <p:cNvSpPr>
            <a:spLocks/>
          </p:cNvSpPr>
          <p:nvPr/>
        </p:nvSpPr>
        <p:spPr bwMode="auto">
          <a:xfrm>
            <a:off x="7321550" y="1571625"/>
            <a:ext cx="88900" cy="266700"/>
          </a:xfrm>
          <a:prstGeom prst="rightBracket">
            <a:avLst>
              <a:gd name="adj" fmla="val 25000"/>
            </a:avLst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sp>
        <p:nvSpPr>
          <p:cNvPr id="35855" name="Rectangle 61"/>
          <p:cNvSpPr>
            <a:spLocks noChangeArrowheads="1"/>
          </p:cNvSpPr>
          <p:nvPr/>
        </p:nvSpPr>
        <p:spPr bwMode="auto">
          <a:xfrm>
            <a:off x="1752600" y="2971800"/>
            <a:ext cx="742950" cy="190500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sp>
        <p:nvSpPr>
          <p:cNvPr id="571454" name="Rectangle 62"/>
          <p:cNvSpPr>
            <a:spLocks noGrp="1" noChangeArrowheads="1"/>
          </p:cNvSpPr>
          <p:nvPr>
            <p:ph type="title"/>
          </p:nvPr>
        </p:nvSpPr>
        <p:spPr>
          <a:xfrm>
            <a:off x="685800" y="296008"/>
            <a:ext cx="77724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000" dirty="0" smtClean="0"/>
              <a:t>How can you drain and then refill a sedimentation tank?</a:t>
            </a:r>
            <a:endParaRPr lang="en-US" sz="4000" dirty="0"/>
          </a:p>
        </p:txBody>
      </p:sp>
      <p:sp>
        <p:nvSpPr>
          <p:cNvPr id="571455" name="AutoShape 63"/>
          <p:cNvSpPr>
            <a:spLocks noChangeArrowheads="1"/>
          </p:cNvSpPr>
          <p:nvPr/>
        </p:nvSpPr>
        <p:spPr bwMode="auto">
          <a:xfrm rot="5400000">
            <a:off x="962025" y="5581651"/>
            <a:ext cx="276225" cy="190500"/>
          </a:xfrm>
          <a:prstGeom prst="homePlate">
            <a:avLst>
              <a:gd name="adj" fmla="val 36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s-HN"/>
          </a:p>
        </p:txBody>
      </p:sp>
      <p:sp>
        <p:nvSpPr>
          <p:cNvPr id="35858" name="Line 64"/>
          <p:cNvSpPr>
            <a:spLocks noChangeShapeType="1"/>
          </p:cNvSpPr>
          <p:nvPr/>
        </p:nvSpPr>
        <p:spPr bwMode="auto">
          <a:xfrm flipH="1">
            <a:off x="676275" y="5619750"/>
            <a:ext cx="1000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859" name="Line 65"/>
          <p:cNvSpPr>
            <a:spLocks noChangeShapeType="1"/>
          </p:cNvSpPr>
          <p:nvPr/>
        </p:nvSpPr>
        <p:spPr bwMode="auto">
          <a:xfrm flipH="1">
            <a:off x="676275" y="5819775"/>
            <a:ext cx="1000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7" name="Group 63"/>
          <p:cNvGrpSpPr/>
          <p:nvPr/>
        </p:nvGrpSpPr>
        <p:grpSpPr>
          <a:xfrm>
            <a:off x="413230" y="1524000"/>
            <a:ext cx="708074" cy="1295400"/>
            <a:chOff x="512064" y="1676400"/>
            <a:chExt cx="274320" cy="1295400"/>
          </a:xfrm>
          <a:solidFill>
            <a:srgbClr val="FFFF00"/>
          </a:solidFill>
        </p:grpSpPr>
        <p:sp>
          <p:nvSpPr>
            <p:cNvPr id="61" name="Can 60"/>
            <p:cNvSpPr/>
            <p:nvPr/>
          </p:nvSpPr>
          <p:spPr>
            <a:xfrm>
              <a:off x="533400" y="2590800"/>
              <a:ext cx="228600" cy="3810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Can 62"/>
            <p:cNvSpPr/>
            <p:nvPr/>
          </p:nvSpPr>
          <p:spPr>
            <a:xfrm>
              <a:off x="609600" y="1676400"/>
              <a:ext cx="76200" cy="9144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ound Same Side Corner Rectangle 61"/>
            <p:cNvSpPr/>
            <p:nvPr/>
          </p:nvSpPr>
          <p:spPr>
            <a:xfrm>
              <a:off x="512064" y="2514600"/>
              <a:ext cx="274320" cy="152400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 66"/>
          <p:cNvGrpSpPr/>
          <p:nvPr/>
        </p:nvGrpSpPr>
        <p:grpSpPr>
          <a:xfrm>
            <a:off x="1749669" y="3121152"/>
            <a:ext cx="729762" cy="384048"/>
            <a:chOff x="448056" y="3121152"/>
            <a:chExt cx="283464" cy="384048"/>
          </a:xfrm>
          <a:solidFill>
            <a:srgbClr val="00B050"/>
          </a:solidFill>
        </p:grpSpPr>
        <p:sp>
          <p:nvSpPr>
            <p:cNvPr id="66" name="Can 65"/>
            <p:cNvSpPr/>
            <p:nvPr/>
          </p:nvSpPr>
          <p:spPr>
            <a:xfrm>
              <a:off x="493776" y="3200400"/>
              <a:ext cx="201168" cy="3048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48056" y="3121152"/>
              <a:ext cx="283464" cy="15544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68" name="Rectangle 67"/>
          <p:cNvSpPr/>
          <p:nvPr/>
        </p:nvSpPr>
        <p:spPr>
          <a:xfrm>
            <a:off x="6858000" y="2362200"/>
            <a:ext cx="255588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" name="Freeform 68"/>
          <p:cNvSpPr/>
          <p:nvPr/>
        </p:nvSpPr>
        <p:spPr bwMode="auto">
          <a:xfrm>
            <a:off x="5987562" y="2417884"/>
            <a:ext cx="861646" cy="3421672"/>
          </a:xfrm>
          <a:custGeom>
            <a:avLst/>
            <a:gdLst>
              <a:gd name="connsiteX0" fmla="*/ 2240572 w 2557095"/>
              <a:gd name="connsiteY0" fmla="*/ 187569 h 3412881"/>
              <a:gd name="connsiteX1" fmla="*/ 473318 w 2557095"/>
              <a:gd name="connsiteY1" fmla="*/ 1383323 h 3412881"/>
              <a:gd name="connsiteX2" fmla="*/ 51288 w 2557095"/>
              <a:gd name="connsiteY2" fmla="*/ 3124200 h 3412881"/>
              <a:gd name="connsiteX3" fmla="*/ 165588 w 2557095"/>
              <a:gd name="connsiteY3" fmla="*/ 3115408 h 3412881"/>
              <a:gd name="connsiteX4" fmla="*/ 552449 w 2557095"/>
              <a:gd name="connsiteY4" fmla="*/ 1444869 h 3412881"/>
              <a:gd name="connsiteX5" fmla="*/ 2275741 w 2557095"/>
              <a:gd name="connsiteY5" fmla="*/ 257908 h 3412881"/>
              <a:gd name="connsiteX6" fmla="*/ 2240572 w 2557095"/>
              <a:gd name="connsiteY6" fmla="*/ 187569 h 3412881"/>
              <a:gd name="connsiteX0" fmla="*/ 2240572 w 2557095"/>
              <a:gd name="connsiteY0" fmla="*/ 187569 h 3412881"/>
              <a:gd name="connsiteX1" fmla="*/ 473318 w 2557095"/>
              <a:gd name="connsiteY1" fmla="*/ 1383323 h 3412881"/>
              <a:gd name="connsiteX2" fmla="*/ 51288 w 2557095"/>
              <a:gd name="connsiteY2" fmla="*/ 3124200 h 3412881"/>
              <a:gd name="connsiteX3" fmla="*/ 165588 w 2557095"/>
              <a:gd name="connsiteY3" fmla="*/ 3115408 h 3412881"/>
              <a:gd name="connsiteX4" fmla="*/ 552449 w 2557095"/>
              <a:gd name="connsiteY4" fmla="*/ 1444869 h 3412881"/>
              <a:gd name="connsiteX5" fmla="*/ 2275741 w 2557095"/>
              <a:gd name="connsiteY5" fmla="*/ 257908 h 3412881"/>
              <a:gd name="connsiteX6" fmla="*/ 2240572 w 2557095"/>
              <a:gd name="connsiteY6" fmla="*/ 187569 h 3412881"/>
              <a:gd name="connsiteX0" fmla="*/ 2240572 w 2557095"/>
              <a:gd name="connsiteY0" fmla="*/ 137746 h 3363058"/>
              <a:gd name="connsiteX1" fmla="*/ 473318 w 2557095"/>
              <a:gd name="connsiteY1" fmla="*/ 1333500 h 3363058"/>
              <a:gd name="connsiteX2" fmla="*/ 51288 w 2557095"/>
              <a:gd name="connsiteY2" fmla="*/ 3074377 h 3363058"/>
              <a:gd name="connsiteX3" fmla="*/ 165588 w 2557095"/>
              <a:gd name="connsiteY3" fmla="*/ 3065585 h 3363058"/>
              <a:gd name="connsiteX4" fmla="*/ 552449 w 2557095"/>
              <a:gd name="connsiteY4" fmla="*/ 1395046 h 3363058"/>
              <a:gd name="connsiteX5" fmla="*/ 2275741 w 2557095"/>
              <a:gd name="connsiteY5" fmla="*/ 208085 h 3363058"/>
              <a:gd name="connsiteX6" fmla="*/ 2240572 w 2557095"/>
              <a:gd name="connsiteY6" fmla="*/ 137746 h 3363058"/>
              <a:gd name="connsiteX0" fmla="*/ 2240572 w 2557095"/>
              <a:gd name="connsiteY0" fmla="*/ 137746 h 3363058"/>
              <a:gd name="connsiteX1" fmla="*/ 473318 w 2557095"/>
              <a:gd name="connsiteY1" fmla="*/ 1333500 h 3363058"/>
              <a:gd name="connsiteX2" fmla="*/ 51288 w 2557095"/>
              <a:gd name="connsiteY2" fmla="*/ 3074377 h 3363058"/>
              <a:gd name="connsiteX3" fmla="*/ 165588 w 2557095"/>
              <a:gd name="connsiteY3" fmla="*/ 3065585 h 3363058"/>
              <a:gd name="connsiteX4" fmla="*/ 552449 w 2557095"/>
              <a:gd name="connsiteY4" fmla="*/ 1395046 h 3363058"/>
              <a:gd name="connsiteX5" fmla="*/ 2275741 w 2557095"/>
              <a:gd name="connsiteY5" fmla="*/ 208085 h 3363058"/>
              <a:gd name="connsiteX6" fmla="*/ 2240572 w 2557095"/>
              <a:gd name="connsiteY6" fmla="*/ 137746 h 3363058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445726 w 2491153"/>
              <a:gd name="connsiteY0" fmla="*/ 0 h 3405554"/>
              <a:gd name="connsiteX1" fmla="*/ 678472 w 2491153"/>
              <a:gd name="connsiteY1" fmla="*/ 1195754 h 3405554"/>
              <a:gd name="connsiteX2" fmla="*/ 256442 w 2491153"/>
              <a:gd name="connsiteY2" fmla="*/ 2936631 h 3405554"/>
              <a:gd name="connsiteX3" fmla="*/ 370742 w 2491153"/>
              <a:gd name="connsiteY3" fmla="*/ 2927839 h 3405554"/>
              <a:gd name="connsiteX4" fmla="*/ 2480895 w 2491153"/>
              <a:gd name="connsiteY4" fmla="*/ 70339 h 3405554"/>
              <a:gd name="connsiteX5" fmla="*/ 2445726 w 2491153"/>
              <a:gd name="connsiteY5" fmla="*/ 0 h 340555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189284 w 2234711"/>
              <a:gd name="connsiteY0" fmla="*/ 0 h 2939562"/>
              <a:gd name="connsiteX1" fmla="*/ 0 w 2234711"/>
              <a:gd name="connsiteY1" fmla="*/ 2936631 h 2939562"/>
              <a:gd name="connsiteX2" fmla="*/ 114300 w 2234711"/>
              <a:gd name="connsiteY2" fmla="*/ 2927839 h 2939562"/>
              <a:gd name="connsiteX3" fmla="*/ 2224453 w 2234711"/>
              <a:gd name="connsiteY3" fmla="*/ 70339 h 2939562"/>
              <a:gd name="connsiteX4" fmla="*/ 2189284 w 2234711"/>
              <a:gd name="connsiteY4" fmla="*/ 0 h 2939562"/>
              <a:gd name="connsiteX0" fmla="*/ 2189284 w 2234711"/>
              <a:gd name="connsiteY0" fmla="*/ 0 h 2939562"/>
              <a:gd name="connsiteX1" fmla="*/ 0 w 2234711"/>
              <a:gd name="connsiteY1" fmla="*/ 2936631 h 2939562"/>
              <a:gd name="connsiteX2" fmla="*/ 114300 w 2234711"/>
              <a:gd name="connsiteY2" fmla="*/ 2927839 h 2939562"/>
              <a:gd name="connsiteX3" fmla="*/ 2224453 w 2234711"/>
              <a:gd name="connsiteY3" fmla="*/ 70339 h 2939562"/>
              <a:gd name="connsiteX4" fmla="*/ 2189284 w 2234711"/>
              <a:gd name="connsiteY4" fmla="*/ 0 h 2939562"/>
              <a:gd name="connsiteX0" fmla="*/ 2137995 w 2183422"/>
              <a:gd name="connsiteY0" fmla="*/ 336625 h 3276187"/>
              <a:gd name="connsiteX1" fmla="*/ 1355480 w 2183422"/>
              <a:gd name="connsiteY1" fmla="*/ 637442 h 3276187"/>
              <a:gd name="connsiteX2" fmla="*/ 63011 w 2183422"/>
              <a:gd name="connsiteY2" fmla="*/ 3264464 h 3276187"/>
              <a:gd name="connsiteX3" fmla="*/ 2173164 w 2183422"/>
              <a:gd name="connsiteY3" fmla="*/ 406964 h 3276187"/>
              <a:gd name="connsiteX4" fmla="*/ 2137995 w 2183422"/>
              <a:gd name="connsiteY4" fmla="*/ 336625 h 3276187"/>
              <a:gd name="connsiteX0" fmla="*/ 2137995 w 2183422"/>
              <a:gd name="connsiteY0" fmla="*/ 0 h 2939562"/>
              <a:gd name="connsiteX1" fmla="*/ 1355480 w 2183422"/>
              <a:gd name="connsiteY1" fmla="*/ 300817 h 2939562"/>
              <a:gd name="connsiteX2" fmla="*/ 63011 w 2183422"/>
              <a:gd name="connsiteY2" fmla="*/ 2927839 h 2939562"/>
              <a:gd name="connsiteX3" fmla="*/ 2173164 w 2183422"/>
              <a:gd name="connsiteY3" fmla="*/ 70339 h 2939562"/>
              <a:gd name="connsiteX4" fmla="*/ 2137995 w 2183422"/>
              <a:gd name="connsiteY4" fmla="*/ 0 h 2939562"/>
              <a:gd name="connsiteX0" fmla="*/ 1373065 w 1418492"/>
              <a:gd name="connsiteY0" fmla="*/ 408021 h 726831"/>
              <a:gd name="connsiteX1" fmla="*/ 590550 w 1418492"/>
              <a:gd name="connsiteY1" fmla="*/ 708838 h 726831"/>
              <a:gd name="connsiteX2" fmla="*/ 713643 w 1418492"/>
              <a:gd name="connsiteY2" fmla="*/ 715108 h 726831"/>
              <a:gd name="connsiteX3" fmla="*/ 1408234 w 1418492"/>
              <a:gd name="connsiteY3" fmla="*/ 478360 h 726831"/>
              <a:gd name="connsiteX4" fmla="*/ 1373065 w 1418492"/>
              <a:gd name="connsiteY4" fmla="*/ 408021 h 726831"/>
              <a:gd name="connsiteX0" fmla="*/ 1373065 w 1418492"/>
              <a:gd name="connsiteY0" fmla="*/ 0 h 318810"/>
              <a:gd name="connsiteX1" fmla="*/ 590550 w 1418492"/>
              <a:gd name="connsiteY1" fmla="*/ 300817 h 318810"/>
              <a:gd name="connsiteX2" fmla="*/ 713643 w 1418492"/>
              <a:gd name="connsiteY2" fmla="*/ 307087 h 318810"/>
              <a:gd name="connsiteX3" fmla="*/ 1408234 w 1418492"/>
              <a:gd name="connsiteY3" fmla="*/ 70339 h 318810"/>
              <a:gd name="connsiteX4" fmla="*/ 1373065 w 1418492"/>
              <a:gd name="connsiteY4" fmla="*/ 0 h 318810"/>
              <a:gd name="connsiteX0" fmla="*/ 1373065 w 1418492"/>
              <a:gd name="connsiteY0" fmla="*/ 0 h 318810"/>
              <a:gd name="connsiteX1" fmla="*/ 590550 w 1418492"/>
              <a:gd name="connsiteY1" fmla="*/ 300817 h 318810"/>
              <a:gd name="connsiteX2" fmla="*/ 713643 w 1418492"/>
              <a:gd name="connsiteY2" fmla="*/ 307087 h 318810"/>
              <a:gd name="connsiteX3" fmla="*/ 1408234 w 1418492"/>
              <a:gd name="connsiteY3" fmla="*/ 70339 h 318810"/>
              <a:gd name="connsiteX4" fmla="*/ 1373065 w 1418492"/>
              <a:gd name="connsiteY4" fmla="*/ 0 h 318810"/>
              <a:gd name="connsiteX0" fmla="*/ 782515 w 827942"/>
              <a:gd name="connsiteY0" fmla="*/ 0 h 318810"/>
              <a:gd name="connsiteX1" fmla="*/ 0 w 827942"/>
              <a:gd name="connsiteY1" fmla="*/ 300817 h 318810"/>
              <a:gd name="connsiteX2" fmla="*/ 123093 w 827942"/>
              <a:gd name="connsiteY2" fmla="*/ 307087 h 318810"/>
              <a:gd name="connsiteX3" fmla="*/ 817684 w 827942"/>
              <a:gd name="connsiteY3" fmla="*/ 70339 h 318810"/>
              <a:gd name="connsiteX4" fmla="*/ 782515 w 827942"/>
              <a:gd name="connsiteY4" fmla="*/ 0 h 318810"/>
              <a:gd name="connsiteX0" fmla="*/ 835269 w 880696"/>
              <a:gd name="connsiteY0" fmla="*/ 0 h 326341"/>
              <a:gd name="connsiteX1" fmla="*/ 0 w 880696"/>
              <a:gd name="connsiteY1" fmla="*/ 308348 h 326341"/>
              <a:gd name="connsiteX2" fmla="*/ 123093 w 880696"/>
              <a:gd name="connsiteY2" fmla="*/ 314618 h 326341"/>
              <a:gd name="connsiteX3" fmla="*/ 817684 w 880696"/>
              <a:gd name="connsiteY3" fmla="*/ 77870 h 326341"/>
              <a:gd name="connsiteX4" fmla="*/ 835269 w 880696"/>
              <a:gd name="connsiteY4" fmla="*/ 0 h 326341"/>
              <a:gd name="connsiteX0" fmla="*/ 835269 w 835269"/>
              <a:gd name="connsiteY0" fmla="*/ 0 h 326341"/>
              <a:gd name="connsiteX1" fmla="*/ 0 w 835269"/>
              <a:gd name="connsiteY1" fmla="*/ 308348 h 326341"/>
              <a:gd name="connsiteX2" fmla="*/ 123093 w 835269"/>
              <a:gd name="connsiteY2" fmla="*/ 314618 h 326341"/>
              <a:gd name="connsiteX3" fmla="*/ 817684 w 835269"/>
              <a:gd name="connsiteY3" fmla="*/ 77870 h 326341"/>
              <a:gd name="connsiteX4" fmla="*/ 835269 w 835269"/>
              <a:gd name="connsiteY4" fmla="*/ 0 h 326341"/>
              <a:gd name="connsiteX0" fmla="*/ 965688 w 965688"/>
              <a:gd name="connsiteY0" fmla="*/ 0 h 1364139"/>
              <a:gd name="connsiteX1" fmla="*/ 130419 w 965688"/>
              <a:gd name="connsiteY1" fmla="*/ 308348 h 1364139"/>
              <a:gd name="connsiteX2" fmla="*/ 807427 w 965688"/>
              <a:gd name="connsiteY2" fmla="*/ 1363094 h 1364139"/>
              <a:gd name="connsiteX3" fmla="*/ 253512 w 965688"/>
              <a:gd name="connsiteY3" fmla="*/ 314618 h 1364139"/>
              <a:gd name="connsiteX4" fmla="*/ 948103 w 965688"/>
              <a:gd name="connsiteY4" fmla="*/ 77870 h 1364139"/>
              <a:gd name="connsiteX5" fmla="*/ 965688 w 965688"/>
              <a:gd name="connsiteY5" fmla="*/ 0 h 1364139"/>
              <a:gd name="connsiteX0" fmla="*/ 965688 w 965688"/>
              <a:gd name="connsiteY0" fmla="*/ 0 h 1485123"/>
              <a:gd name="connsiteX1" fmla="*/ 130419 w 965688"/>
              <a:gd name="connsiteY1" fmla="*/ 308348 h 1485123"/>
              <a:gd name="connsiteX2" fmla="*/ 807427 w 965688"/>
              <a:gd name="connsiteY2" fmla="*/ 1363094 h 1485123"/>
              <a:gd name="connsiteX3" fmla="*/ 860181 w 965688"/>
              <a:gd name="connsiteY3" fmla="*/ 1310377 h 1485123"/>
              <a:gd name="connsiteX4" fmla="*/ 253512 w 965688"/>
              <a:gd name="connsiteY4" fmla="*/ 314618 h 1485123"/>
              <a:gd name="connsiteX5" fmla="*/ 948103 w 965688"/>
              <a:gd name="connsiteY5" fmla="*/ 77870 h 1485123"/>
              <a:gd name="connsiteX6" fmla="*/ 965688 w 965688"/>
              <a:gd name="connsiteY6" fmla="*/ 0 h 1485123"/>
              <a:gd name="connsiteX0" fmla="*/ 965688 w 974481"/>
              <a:gd name="connsiteY0" fmla="*/ 0 h 2938308"/>
              <a:gd name="connsiteX1" fmla="*/ 130419 w 974481"/>
              <a:gd name="connsiteY1" fmla="*/ 308348 h 2938308"/>
              <a:gd name="connsiteX2" fmla="*/ 807427 w 974481"/>
              <a:gd name="connsiteY2" fmla="*/ 1363094 h 2938308"/>
              <a:gd name="connsiteX3" fmla="*/ 939312 w 974481"/>
              <a:gd name="connsiteY3" fmla="*/ 2929522 h 2938308"/>
              <a:gd name="connsiteX4" fmla="*/ 860181 w 974481"/>
              <a:gd name="connsiteY4" fmla="*/ 1310377 h 2938308"/>
              <a:gd name="connsiteX5" fmla="*/ 253512 w 974481"/>
              <a:gd name="connsiteY5" fmla="*/ 314618 h 2938308"/>
              <a:gd name="connsiteX6" fmla="*/ 948103 w 974481"/>
              <a:gd name="connsiteY6" fmla="*/ 77870 h 2938308"/>
              <a:gd name="connsiteX7" fmla="*/ 965688 w 974481"/>
              <a:gd name="connsiteY7" fmla="*/ 0 h 2938308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09551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09551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835269 w 936381"/>
              <a:gd name="connsiteY0" fmla="*/ 0 h 3191849"/>
              <a:gd name="connsiteX1" fmla="*/ 0 w 936381"/>
              <a:gd name="connsiteY1" fmla="*/ 308348 h 3191849"/>
              <a:gd name="connsiteX2" fmla="*/ 677008 w 936381"/>
              <a:gd name="connsiteY2" fmla="*/ 1363094 h 3191849"/>
              <a:gd name="connsiteX3" fmla="*/ 808893 w 936381"/>
              <a:gd name="connsiteY3" fmla="*/ 2929522 h 3191849"/>
              <a:gd name="connsiteX4" fmla="*/ 923193 w 936381"/>
              <a:gd name="connsiteY4" fmla="*/ 2921992 h 3191849"/>
              <a:gd name="connsiteX5" fmla="*/ 729762 w 936381"/>
              <a:gd name="connsiteY5" fmla="*/ 1310377 h 3191849"/>
              <a:gd name="connsiteX6" fmla="*/ 79132 w 936381"/>
              <a:gd name="connsiteY6" fmla="*/ 314618 h 3191849"/>
              <a:gd name="connsiteX7" fmla="*/ 817684 w 936381"/>
              <a:gd name="connsiteY7" fmla="*/ 77870 h 3191849"/>
              <a:gd name="connsiteX8" fmla="*/ 835269 w 936381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105509 w 962758"/>
              <a:gd name="connsiteY6" fmla="*/ 314618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96717 w 962758"/>
              <a:gd name="connsiteY6" fmla="*/ 329680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96717 w 962758"/>
              <a:gd name="connsiteY6" fmla="*/ 329680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7155"/>
              <a:gd name="connsiteY0" fmla="*/ 0 h 3189339"/>
              <a:gd name="connsiteX1" fmla="*/ 0 w 967155"/>
              <a:gd name="connsiteY1" fmla="*/ 308348 h 3189339"/>
              <a:gd name="connsiteX2" fmla="*/ 703385 w 967155"/>
              <a:gd name="connsiteY2" fmla="*/ 1363094 h 3189339"/>
              <a:gd name="connsiteX3" fmla="*/ 835270 w 967155"/>
              <a:gd name="connsiteY3" fmla="*/ 2929522 h 3189339"/>
              <a:gd name="connsiteX4" fmla="*/ 949570 w 967155"/>
              <a:gd name="connsiteY4" fmla="*/ 2921992 h 3189339"/>
              <a:gd name="connsiteX5" fmla="*/ 729762 w 967155"/>
              <a:gd name="connsiteY5" fmla="*/ 1325440 h 3189339"/>
              <a:gd name="connsiteX6" fmla="*/ 96717 w 967155"/>
              <a:gd name="connsiteY6" fmla="*/ 329680 h 3189339"/>
              <a:gd name="connsiteX7" fmla="*/ 844061 w 967155"/>
              <a:gd name="connsiteY7" fmla="*/ 77870 h 3189339"/>
              <a:gd name="connsiteX8" fmla="*/ 861646 w 967155"/>
              <a:gd name="connsiteY8" fmla="*/ 0 h 3189339"/>
              <a:gd name="connsiteX0" fmla="*/ 861646 w 967155"/>
              <a:gd name="connsiteY0" fmla="*/ 0 h 3189339"/>
              <a:gd name="connsiteX1" fmla="*/ 0 w 967155"/>
              <a:gd name="connsiteY1" fmla="*/ 308348 h 3189339"/>
              <a:gd name="connsiteX2" fmla="*/ 703385 w 967155"/>
              <a:gd name="connsiteY2" fmla="*/ 1363094 h 3189339"/>
              <a:gd name="connsiteX3" fmla="*/ 835270 w 967155"/>
              <a:gd name="connsiteY3" fmla="*/ 2929522 h 3189339"/>
              <a:gd name="connsiteX4" fmla="*/ 949570 w 967155"/>
              <a:gd name="connsiteY4" fmla="*/ 2921992 h 3189339"/>
              <a:gd name="connsiteX5" fmla="*/ 729762 w 967155"/>
              <a:gd name="connsiteY5" fmla="*/ 1325440 h 3189339"/>
              <a:gd name="connsiteX6" fmla="*/ 96717 w 967155"/>
              <a:gd name="connsiteY6" fmla="*/ 329680 h 3189339"/>
              <a:gd name="connsiteX7" fmla="*/ 844061 w 967155"/>
              <a:gd name="connsiteY7" fmla="*/ 77870 h 3189339"/>
              <a:gd name="connsiteX8" fmla="*/ 861646 w 967155"/>
              <a:gd name="connsiteY8" fmla="*/ 0 h 3189339"/>
              <a:gd name="connsiteX0" fmla="*/ 861646 w 923193"/>
              <a:gd name="connsiteY0" fmla="*/ 0 h 3189339"/>
              <a:gd name="connsiteX1" fmla="*/ 0 w 923193"/>
              <a:gd name="connsiteY1" fmla="*/ 308348 h 3189339"/>
              <a:gd name="connsiteX2" fmla="*/ 703385 w 923193"/>
              <a:gd name="connsiteY2" fmla="*/ 1363094 h 3189339"/>
              <a:gd name="connsiteX3" fmla="*/ 835270 w 923193"/>
              <a:gd name="connsiteY3" fmla="*/ 2929522 h 3189339"/>
              <a:gd name="connsiteX4" fmla="*/ 905608 w 923193"/>
              <a:gd name="connsiteY4" fmla="*/ 2921992 h 3189339"/>
              <a:gd name="connsiteX5" fmla="*/ 729762 w 923193"/>
              <a:gd name="connsiteY5" fmla="*/ 1325440 h 3189339"/>
              <a:gd name="connsiteX6" fmla="*/ 96717 w 923193"/>
              <a:gd name="connsiteY6" fmla="*/ 329680 h 3189339"/>
              <a:gd name="connsiteX7" fmla="*/ 844061 w 923193"/>
              <a:gd name="connsiteY7" fmla="*/ 77870 h 3189339"/>
              <a:gd name="connsiteX8" fmla="*/ 861646 w 923193"/>
              <a:gd name="connsiteY8" fmla="*/ 0 h 3189339"/>
              <a:gd name="connsiteX0" fmla="*/ 861646 w 923193"/>
              <a:gd name="connsiteY0" fmla="*/ 0 h 3189339"/>
              <a:gd name="connsiteX1" fmla="*/ 0 w 923193"/>
              <a:gd name="connsiteY1" fmla="*/ 308348 h 3189339"/>
              <a:gd name="connsiteX2" fmla="*/ 703385 w 923193"/>
              <a:gd name="connsiteY2" fmla="*/ 1363094 h 3189339"/>
              <a:gd name="connsiteX3" fmla="*/ 835270 w 923193"/>
              <a:gd name="connsiteY3" fmla="*/ 2929522 h 3189339"/>
              <a:gd name="connsiteX4" fmla="*/ 905608 w 923193"/>
              <a:gd name="connsiteY4" fmla="*/ 2921992 h 3189339"/>
              <a:gd name="connsiteX5" fmla="*/ 729762 w 923193"/>
              <a:gd name="connsiteY5" fmla="*/ 1325440 h 3189339"/>
              <a:gd name="connsiteX6" fmla="*/ 96717 w 923193"/>
              <a:gd name="connsiteY6" fmla="*/ 329680 h 3189339"/>
              <a:gd name="connsiteX7" fmla="*/ 844061 w 923193"/>
              <a:gd name="connsiteY7" fmla="*/ 77870 h 3189339"/>
              <a:gd name="connsiteX8" fmla="*/ 861646 w 923193"/>
              <a:gd name="connsiteY8" fmla="*/ 0 h 3189339"/>
              <a:gd name="connsiteX0" fmla="*/ 861646 w 905608"/>
              <a:gd name="connsiteY0" fmla="*/ 0 h 3078885"/>
              <a:gd name="connsiteX1" fmla="*/ 0 w 905608"/>
              <a:gd name="connsiteY1" fmla="*/ 308348 h 3078885"/>
              <a:gd name="connsiteX2" fmla="*/ 703385 w 905608"/>
              <a:gd name="connsiteY2" fmla="*/ 1363094 h 3078885"/>
              <a:gd name="connsiteX3" fmla="*/ 835270 w 905608"/>
              <a:gd name="connsiteY3" fmla="*/ 2929522 h 3078885"/>
              <a:gd name="connsiteX4" fmla="*/ 905608 w 905608"/>
              <a:gd name="connsiteY4" fmla="*/ 2921992 h 3078885"/>
              <a:gd name="connsiteX5" fmla="*/ 729762 w 905608"/>
              <a:gd name="connsiteY5" fmla="*/ 1325440 h 3078885"/>
              <a:gd name="connsiteX6" fmla="*/ 96717 w 905608"/>
              <a:gd name="connsiteY6" fmla="*/ 329680 h 3078885"/>
              <a:gd name="connsiteX7" fmla="*/ 844061 w 905608"/>
              <a:gd name="connsiteY7" fmla="*/ 77870 h 3078885"/>
              <a:gd name="connsiteX8" fmla="*/ 861646 w 905608"/>
              <a:gd name="connsiteY8" fmla="*/ 0 h 3078885"/>
              <a:gd name="connsiteX0" fmla="*/ 861646 w 905608"/>
              <a:gd name="connsiteY0" fmla="*/ 0 h 3078885"/>
              <a:gd name="connsiteX1" fmla="*/ 0 w 905608"/>
              <a:gd name="connsiteY1" fmla="*/ 308348 h 3078885"/>
              <a:gd name="connsiteX2" fmla="*/ 703385 w 905608"/>
              <a:gd name="connsiteY2" fmla="*/ 1363094 h 3078885"/>
              <a:gd name="connsiteX3" fmla="*/ 835270 w 905608"/>
              <a:gd name="connsiteY3" fmla="*/ 2929522 h 3078885"/>
              <a:gd name="connsiteX4" fmla="*/ 905608 w 905608"/>
              <a:gd name="connsiteY4" fmla="*/ 2921992 h 3078885"/>
              <a:gd name="connsiteX5" fmla="*/ 729762 w 905608"/>
              <a:gd name="connsiteY5" fmla="*/ 1325440 h 3078885"/>
              <a:gd name="connsiteX6" fmla="*/ 96717 w 905608"/>
              <a:gd name="connsiteY6" fmla="*/ 329680 h 3078885"/>
              <a:gd name="connsiteX7" fmla="*/ 844061 w 905608"/>
              <a:gd name="connsiteY7" fmla="*/ 77870 h 3078885"/>
              <a:gd name="connsiteX8" fmla="*/ 861646 w 905608"/>
              <a:gd name="connsiteY8" fmla="*/ 0 h 3078885"/>
              <a:gd name="connsiteX0" fmla="*/ 861646 w 921728"/>
              <a:gd name="connsiteY0" fmla="*/ 0 h 2938308"/>
              <a:gd name="connsiteX1" fmla="*/ 0 w 921728"/>
              <a:gd name="connsiteY1" fmla="*/ 308348 h 2938308"/>
              <a:gd name="connsiteX2" fmla="*/ 703385 w 921728"/>
              <a:gd name="connsiteY2" fmla="*/ 1363094 h 2938308"/>
              <a:gd name="connsiteX3" fmla="*/ 835270 w 921728"/>
              <a:gd name="connsiteY3" fmla="*/ 2929522 h 2938308"/>
              <a:gd name="connsiteX4" fmla="*/ 905608 w 921728"/>
              <a:gd name="connsiteY4" fmla="*/ 2921992 h 2938308"/>
              <a:gd name="connsiteX5" fmla="*/ 729762 w 921728"/>
              <a:gd name="connsiteY5" fmla="*/ 1325440 h 2938308"/>
              <a:gd name="connsiteX6" fmla="*/ 96717 w 921728"/>
              <a:gd name="connsiteY6" fmla="*/ 329680 h 2938308"/>
              <a:gd name="connsiteX7" fmla="*/ 844061 w 921728"/>
              <a:gd name="connsiteY7" fmla="*/ 77870 h 2938308"/>
              <a:gd name="connsiteX8" fmla="*/ 861646 w 921728"/>
              <a:gd name="connsiteY8" fmla="*/ 0 h 2938308"/>
              <a:gd name="connsiteX0" fmla="*/ 861646 w 905608"/>
              <a:gd name="connsiteY0" fmla="*/ 0 h 2930777"/>
              <a:gd name="connsiteX1" fmla="*/ 0 w 905608"/>
              <a:gd name="connsiteY1" fmla="*/ 308348 h 2930777"/>
              <a:gd name="connsiteX2" fmla="*/ 703385 w 905608"/>
              <a:gd name="connsiteY2" fmla="*/ 1363094 h 2930777"/>
              <a:gd name="connsiteX3" fmla="*/ 747347 w 905608"/>
              <a:gd name="connsiteY3" fmla="*/ 2921991 h 2930777"/>
              <a:gd name="connsiteX4" fmla="*/ 905608 w 905608"/>
              <a:gd name="connsiteY4" fmla="*/ 2921992 h 2930777"/>
              <a:gd name="connsiteX5" fmla="*/ 729762 w 905608"/>
              <a:gd name="connsiteY5" fmla="*/ 1325440 h 2930777"/>
              <a:gd name="connsiteX6" fmla="*/ 96717 w 905608"/>
              <a:gd name="connsiteY6" fmla="*/ 329680 h 2930777"/>
              <a:gd name="connsiteX7" fmla="*/ 844061 w 905608"/>
              <a:gd name="connsiteY7" fmla="*/ 77870 h 2930777"/>
              <a:gd name="connsiteX8" fmla="*/ 861646 w 905608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703385 w 861646"/>
              <a:gd name="connsiteY2" fmla="*/ 1363094 h 2930777"/>
              <a:gd name="connsiteX3" fmla="*/ 747347 w 861646"/>
              <a:gd name="connsiteY3" fmla="*/ 2921991 h 2930777"/>
              <a:gd name="connsiteX4" fmla="*/ 826477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703385 w 861646"/>
              <a:gd name="connsiteY2" fmla="*/ 1363094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12177 w 861646"/>
              <a:gd name="connsiteY5" fmla="*/ 1302848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12177 w 861646"/>
              <a:gd name="connsiteY5" fmla="*/ 1302848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646" h="2930777">
                <a:moveTo>
                  <a:pt x="861646" y="0"/>
                </a:moveTo>
                <a:cubicBezTo>
                  <a:pt x="183174" y="1706"/>
                  <a:pt x="11722" y="265848"/>
                  <a:pt x="0" y="308348"/>
                </a:cubicBezTo>
                <a:cubicBezTo>
                  <a:pt x="106973" y="525489"/>
                  <a:pt x="489440" y="1015628"/>
                  <a:pt x="659424" y="1295316"/>
                </a:cubicBezTo>
                <a:cubicBezTo>
                  <a:pt x="678474" y="1776109"/>
                  <a:pt x="738555" y="2930777"/>
                  <a:pt x="747347" y="2921991"/>
                </a:cubicBezTo>
                <a:cubicBezTo>
                  <a:pt x="833805" y="2905674"/>
                  <a:pt x="738554" y="2903164"/>
                  <a:pt x="800100" y="2921992"/>
                </a:cubicBezTo>
                <a:cubicBezTo>
                  <a:pt x="782515" y="2654645"/>
                  <a:pt x="722435" y="1556669"/>
                  <a:pt x="712177" y="1302848"/>
                </a:cubicBezTo>
                <a:cubicBezTo>
                  <a:pt x="411773" y="860756"/>
                  <a:pt x="145075" y="472339"/>
                  <a:pt x="96717" y="329680"/>
                </a:cubicBezTo>
                <a:cubicBezTo>
                  <a:pt x="133352" y="269759"/>
                  <a:pt x="304800" y="104896"/>
                  <a:pt x="844061" y="77870"/>
                </a:cubicBezTo>
                <a:cubicBezTo>
                  <a:pt x="800099" y="19254"/>
                  <a:pt x="836734" y="92524"/>
                  <a:pt x="861646" y="0"/>
                </a:cubicBezTo>
                <a:close/>
              </a:path>
            </a:pathLst>
          </a:custGeom>
          <a:solidFill>
            <a:schemeClr val="accent3"/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71434" name="Rectangle 42"/>
          <p:cNvSpPr>
            <a:spLocks noChangeArrowheads="1"/>
          </p:cNvSpPr>
          <p:nvPr/>
        </p:nvSpPr>
        <p:spPr bwMode="auto">
          <a:xfrm>
            <a:off x="2787161" y="2373924"/>
            <a:ext cx="4044463" cy="219808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noAutofit/>
          </a:bodyPr>
          <a:lstStyle/>
          <a:p>
            <a:endParaRPr lang="es-HN"/>
          </a:p>
        </p:txBody>
      </p:sp>
      <p:grpSp>
        <p:nvGrpSpPr>
          <p:cNvPr id="70" name="Group 69"/>
          <p:cNvGrpSpPr/>
          <p:nvPr/>
        </p:nvGrpSpPr>
        <p:grpSpPr>
          <a:xfrm>
            <a:off x="8272709" y="1100871"/>
            <a:ext cx="90973" cy="266700"/>
            <a:chOff x="8272709" y="1109663"/>
            <a:chExt cx="90973" cy="266700"/>
          </a:xfrm>
        </p:grpSpPr>
        <p:sp>
          <p:nvSpPr>
            <p:cNvPr id="571463" name="AutoShape 71"/>
            <p:cNvSpPr>
              <a:spLocks/>
            </p:cNvSpPr>
            <p:nvPr/>
          </p:nvSpPr>
          <p:spPr bwMode="auto">
            <a:xfrm>
              <a:off x="8274782" y="1109663"/>
              <a:ext cx="88900" cy="266700"/>
            </a:xfrm>
            <a:prstGeom prst="rightBracket">
              <a:avLst>
                <a:gd name="adj" fmla="val 25000"/>
              </a:avLst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s-HN">
                <a:latin typeface="Arial" charset="0"/>
              </a:endParaRPr>
            </a:p>
          </p:txBody>
        </p:sp>
        <p:sp>
          <p:nvSpPr>
            <p:cNvPr id="571464" name="Rectangle 72"/>
            <p:cNvSpPr>
              <a:spLocks noChangeArrowheads="1"/>
            </p:cNvSpPr>
            <p:nvPr/>
          </p:nvSpPr>
          <p:spPr bwMode="auto">
            <a:xfrm>
              <a:off x="8272709" y="1204913"/>
              <a:ext cx="44450" cy="603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s-HN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7558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-1.48148E-6 C 0.02968 -0.07361 0.05954 -0.14722 0.08437 -0.16667 C 0.10954 -0.18611 0.13906 -0.15834 0.14999 -0.11736 C 0.16093 -0.07639 0.14878 0.05023 0.14999 0.0794 " pathEditMode="relative" ptsTypes="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11111E-6 C -0.00018 0.01806 0.00243 0.09329 -0.00139 0.11227 C -0.00521 0.13171 -0.01841 0.11296 -0.02292 0.1129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" y="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-2.5E-6 -0.0476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71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22" dur="2000" fill="hold"/>
                                        <p:tgtEl>
                                          <p:spTgt spid="571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77556E-17 C -0.08681 0.01343 -0.1724 0.02824 -0.20868 0.05648 C -0.24497 0.08472 -0.22552 0.14745 -0.21719 0.16875 C -0.20886 0.19005 -0.17083 0.18125 -0.15868 0.18449 " pathEditMode="relative" rAng="0" ptsTypes="aaas">
                                      <p:cBhvr>
                                        <p:cTn id="2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" y="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4765 L -2.5E-6 -3.33102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71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68 0.18449 C -0.16945 0.18241 -0.21493 0.19352 -0.22309 0.17153 C -0.23125 0.14954 -0.24462 0.08125 -0.20764 0.05232 C -0.17066 0.02338 -0.08698 0.01019 -0.00087 -0.00139 " pathEditMode="relative" rAng="0" ptsTypes="aaaa">
                                      <p:cBhvr>
                                        <p:cTn id="4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" y="-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3334 L 0 4.07407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71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999 0.07939 C 0.15885 -0.01042 0.16787 -0.10001 0.15121 -0.13496 C 0.13454 -0.16992 0.07534 -0.16575 0.04999 -0.13033 C 0.02465 -0.09492 0.00156 0.05856 -0.00122 0.07777 " pathEditMode="relative" ptsTypes="aaaA">
                                      <p:cBhvr>
                                        <p:cTn id="5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452" grpId="0" animBg="1"/>
      <p:bldP spid="571452" grpId="1" animBg="1"/>
      <p:bldP spid="571452" grpId="2" animBg="1"/>
      <p:bldP spid="571455" grpId="0" animBg="1"/>
      <p:bldP spid="571455" grpId="1" animBg="1"/>
      <p:bldP spid="69" grpId="0" animBg="1"/>
      <p:bldP spid="571434" grpId="0" animBg="1"/>
      <p:bldP spid="57143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Sedimentation: How do these velocities connect to design?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Settle capture – determines the slowest terminal velocity floc that will settle to a surface</a:t>
            </a:r>
          </a:p>
          <a:p>
            <a:r>
              <a:rPr lang="en-US" sz="2800" dirty="0" smtClean="0"/>
              <a:t>Slide capture – determines the slowest terminal velocity floc that will slide down the plate. Function of velocity gradient at plate settler surface, angle, and floc density</a:t>
            </a:r>
          </a:p>
          <a:p>
            <a:r>
              <a:rPr lang="en-US" sz="2800" dirty="0" err="1" smtClean="0"/>
              <a:t>Upflow</a:t>
            </a:r>
            <a:r>
              <a:rPr lang="en-US" sz="2800" dirty="0" smtClean="0"/>
              <a:t> – set to obtain good performance of the floc </a:t>
            </a:r>
            <a:r>
              <a:rPr lang="en-US" sz="2800" dirty="0" smtClean="0"/>
              <a:t>blanket (ongoing research)</a:t>
            </a:r>
            <a:endParaRPr lang="en-US" sz="2800" dirty="0" smtClean="0"/>
          </a:p>
          <a:p>
            <a:r>
              <a:rPr lang="en-US" sz="2800" dirty="0" smtClean="0"/>
              <a:t>Terminal – floc property set by maximum energy dissipation rate of the environment it is in AND by the </a:t>
            </a:r>
            <a:r>
              <a:rPr lang="en-US" sz="2800" dirty="0" smtClean="0"/>
              <a:t>previous collision potential</a:t>
            </a:r>
            <a:endParaRPr lang="en-US" sz="2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Settle Capture Velocity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provides better removal of particles, a low settle capture velocity or a high settle capture velocity?</a:t>
            </a:r>
          </a:p>
          <a:p>
            <a:r>
              <a:rPr lang="en-US" dirty="0" smtClean="0"/>
              <a:t>Suppose you keep plate length constant and decrease spacing between plates. What happens to performance and cost?</a:t>
            </a:r>
          </a:p>
          <a:p>
            <a:r>
              <a:rPr lang="en-US" dirty="0" smtClean="0"/>
              <a:t>Could you design a </a:t>
            </a:r>
            <a:r>
              <a:rPr lang="en-US" dirty="0" err="1" smtClean="0"/>
              <a:t>sed</a:t>
            </a:r>
            <a:r>
              <a:rPr lang="en-US" dirty="0" smtClean="0"/>
              <a:t> tank with a floc blanket without plate settlers?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.7916"/>
  <p:tag name="ORIGINALWIDTH" val="2365.83"/>
  <p:tag name="LATEXADDIN" val="\documentclass{article}&#10;\usepackage{amsmath}&#10;\pagestyle{empty}&#10;\begin{document}&#10;&#10;$\Pi_{DiffuserFlow} = \sqrt{\frac{{hl}_{ParallelPath} -  \frac{\Delta{H}_{Manifold}}{2}}{{hl}_{ParallelPath} + \frac{\Delta{H}_{Manifold}}{2}}}$&#10;&#10;\end{document}"/>
  <p:tag name="IGUANATEXSIZE" val="24"/>
  <p:tag name="IGUANATEXCURSOR" val="22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3.5312"/>
  <p:tag name="ORIGINALWIDTH" val="866.371"/>
  <p:tag name="LATEXADDIN" val="\documentclass{article}&#10;\usepackage{amsmath}&#10;\pagestyle{empty}&#10;\begin{document}&#10;&#10;$ G{\theta _e} = \sqrt {\frac{{{H_e}{K_e}Q}}{{2\nu WS}}} $&#10;&#10;&#10;\end{document}"/>
  <p:tag name="IGUANATEXSIZE" val="24"/>
  <p:tag name="IGUANATEXCURSOR" val="13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8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9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Lectures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810000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lg" len="med"/>
          <a:tailEnd type="none" w="lg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lg" len="med"/>
          <a:tailEnd type="none" w="lg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pitchFamily="34" charset="0"/>
            <a:cs typeface="Arial" charset="0"/>
          </a:defRPr>
        </a:defPPr>
      </a:lstStyle>
    </a:ln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ectures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810000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lg" len="med"/>
          <a:tailEnd type="none" w="lg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lg" len="med"/>
          <a:tailEnd type="none" w="lg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pitchFamily="34" charset="0"/>
            <a:cs typeface="Arial" charset="0"/>
          </a:defRPr>
        </a:defPPr>
      </a:lstStyle>
    </a:ln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AguaClara</Template>
  <TotalTime>2038</TotalTime>
  <Words>1261</Words>
  <Application>Microsoft Office PowerPoint</Application>
  <PresentationFormat>On-screen Show (4:3)</PresentationFormat>
  <Paragraphs>145</Paragraphs>
  <Slides>18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41" baseType="lpstr">
      <vt:lpstr>Arial</vt:lpstr>
      <vt:lpstr>Book Antiqua</vt:lpstr>
      <vt:lpstr>Calibri</vt:lpstr>
      <vt:lpstr>Candara</vt:lpstr>
      <vt:lpstr>Century Gothic</vt:lpstr>
      <vt:lpstr>Symbol</vt:lpstr>
      <vt:lpstr>Times New Roman</vt:lpstr>
      <vt:lpstr>Wingdings</vt:lpstr>
      <vt:lpstr>AguaClara</vt:lpstr>
      <vt:lpstr>Lectures</vt:lpstr>
      <vt:lpstr>1_AguaClara</vt:lpstr>
      <vt:lpstr>2_AguaClara</vt:lpstr>
      <vt:lpstr>3_AguaClara</vt:lpstr>
      <vt:lpstr>4_AguaClara</vt:lpstr>
      <vt:lpstr>5_AguaClara</vt:lpstr>
      <vt:lpstr>6_AguaClara</vt:lpstr>
      <vt:lpstr>7_AguaClara</vt:lpstr>
      <vt:lpstr>8_AguaClara</vt:lpstr>
      <vt:lpstr>9_AguaClara</vt:lpstr>
      <vt:lpstr>1_Lectures</vt:lpstr>
      <vt:lpstr>Equation</vt:lpstr>
      <vt:lpstr>MathType 6.0 Equation</vt:lpstr>
      <vt:lpstr>Mathcad</vt:lpstr>
      <vt:lpstr>Prelim 2 Review M-F of next week</vt:lpstr>
      <vt:lpstr>Who can I talk with about what?</vt:lpstr>
      <vt:lpstr>Flocculator Equation Summary</vt:lpstr>
      <vt:lpstr>AguaClara Sedimentation Tank</vt:lpstr>
      <vt:lpstr>AguaClara Sed Tank Geometry</vt:lpstr>
      <vt:lpstr>AguaClara Sed Tank Geometry</vt:lpstr>
      <vt:lpstr>How can you drain and then refill a sedimentation tank?</vt:lpstr>
      <vt:lpstr>Sedimentation: How do these velocities connect to design?</vt:lpstr>
      <vt:lpstr>Settle Capture Velocity</vt:lpstr>
      <vt:lpstr>Performance ratio (conventional to plate/tube settlers)</vt:lpstr>
      <vt:lpstr>Quiz 11/5/14</vt:lpstr>
      <vt:lpstr>Sed Questions</vt:lpstr>
      <vt:lpstr>Anything that makes differences in parallel paths is bad!</vt:lpstr>
      <vt:lpstr>Flow Distribution</vt:lpstr>
      <vt:lpstr>Floc Hopper Q's:</vt:lpstr>
      <vt:lpstr>Floc Blanket</vt:lpstr>
      <vt:lpstr>Backwash Requirements – Head Loss (force balance)</vt:lpstr>
      <vt:lpstr>Big picture: Prelim question that didn’t make the cut…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Prelim 2 Review</dc:title>
  <dc:creator>mw24</dc:creator>
  <cp:lastModifiedBy>Monroe Weber-Shirk</cp:lastModifiedBy>
  <cp:revision>81</cp:revision>
  <dcterms:created xsi:type="dcterms:W3CDTF">2009-11-16T14:09:06Z</dcterms:created>
  <dcterms:modified xsi:type="dcterms:W3CDTF">2017-11-10T14:15:51Z</dcterms:modified>
</cp:coreProperties>
</file>